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7556500" cy="10693400"/>
  <p:notesSz cx="6858000" cy="9144000"/>
  <p:embeddedFontLst>
    <p:embeddedFont>
      <p:font typeface="Noto Sans JP" charset="1" panose="020B0500000000000000"/>
      <p:regular r:id="rId8"/>
    </p:embeddedFont>
    <p:embeddedFont>
      <p:font typeface="Noto Sans JP Bold" charset="1" panose="020B08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05918" y="4870810"/>
            <a:ext cx="2548163" cy="387741"/>
            <a:chOff x="0" y="0"/>
            <a:chExt cx="3397551" cy="516988"/>
          </a:xfrm>
        </p:grpSpPr>
        <p:sp>
          <p:nvSpPr>
            <p:cNvPr name="AutoShape 3" id="3"/>
            <p:cNvSpPr/>
            <p:nvPr/>
          </p:nvSpPr>
          <p:spPr>
            <a:xfrm>
              <a:off x="0" y="258494"/>
              <a:ext cx="3397551" cy="0"/>
            </a:xfrm>
            <a:prstGeom prst="line">
              <a:avLst/>
            </a:prstGeom>
            <a:ln cap="flat" w="127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4" id="4"/>
            <p:cNvGrpSpPr/>
            <p:nvPr/>
          </p:nvGrpSpPr>
          <p:grpSpPr>
            <a:xfrm rot="0">
              <a:off x="440011" y="0"/>
              <a:ext cx="2517530" cy="516988"/>
              <a:chOff x="0" y="0"/>
              <a:chExt cx="676669" cy="138958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676669" cy="138958"/>
              </a:xfrm>
              <a:custGeom>
                <a:avLst/>
                <a:gdLst/>
                <a:ahLst/>
                <a:cxnLst/>
                <a:rect r="r" b="b" t="t" l="l"/>
                <a:pathLst>
                  <a:path h="138958" w="676669">
                    <a:moveTo>
                      <a:pt x="0" y="0"/>
                    </a:moveTo>
                    <a:lnTo>
                      <a:pt x="676669" y="0"/>
                    </a:lnTo>
                    <a:lnTo>
                      <a:pt x="676669" y="138958"/>
                    </a:lnTo>
                    <a:lnTo>
                      <a:pt x="0" y="13895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19050"/>
                <a:ext cx="676669" cy="15800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574834" y="110539"/>
              <a:ext cx="2247883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読ませるワインリスト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084239" y="3850926"/>
            <a:ext cx="3391521" cy="812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84"/>
              </a:lnSpc>
              <a:spcBef>
                <a:spcPct val="0"/>
              </a:spcBef>
            </a:pPr>
            <a:r>
              <a:rPr lang="en-US" sz="4774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Wine List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423199" y="392845"/>
            <a:ext cx="1825271" cy="2216417"/>
            <a:chOff x="0" y="0"/>
            <a:chExt cx="654136" cy="7943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54136" cy="794314"/>
            </a:xfrm>
            <a:custGeom>
              <a:avLst/>
              <a:gdLst/>
              <a:ahLst/>
              <a:cxnLst/>
              <a:rect r="r" b="b" t="t" l="l"/>
              <a:pathLst>
                <a:path h="794314" w="654136">
                  <a:moveTo>
                    <a:pt x="50898" y="0"/>
                  </a:moveTo>
                  <a:lnTo>
                    <a:pt x="603238" y="0"/>
                  </a:lnTo>
                  <a:cubicBezTo>
                    <a:pt x="616737" y="0"/>
                    <a:pt x="629683" y="5362"/>
                    <a:pt x="639228" y="14908"/>
                  </a:cubicBezTo>
                  <a:cubicBezTo>
                    <a:pt x="648774" y="24453"/>
                    <a:pt x="654136" y="37399"/>
                    <a:pt x="654136" y="50898"/>
                  </a:cubicBezTo>
                  <a:lnTo>
                    <a:pt x="654136" y="743416"/>
                  </a:lnTo>
                  <a:cubicBezTo>
                    <a:pt x="654136" y="771526"/>
                    <a:pt x="631348" y="794314"/>
                    <a:pt x="603238" y="794314"/>
                  </a:cubicBezTo>
                  <a:lnTo>
                    <a:pt x="50898" y="794314"/>
                  </a:lnTo>
                  <a:cubicBezTo>
                    <a:pt x="37399" y="794314"/>
                    <a:pt x="24453" y="788951"/>
                    <a:pt x="14908" y="779406"/>
                  </a:cubicBezTo>
                  <a:cubicBezTo>
                    <a:pt x="5362" y="769861"/>
                    <a:pt x="0" y="756915"/>
                    <a:pt x="0" y="743416"/>
                  </a:cubicBezTo>
                  <a:lnTo>
                    <a:pt x="0" y="50898"/>
                  </a:lnTo>
                  <a:cubicBezTo>
                    <a:pt x="0" y="37399"/>
                    <a:pt x="5362" y="24453"/>
                    <a:pt x="14908" y="14908"/>
                  </a:cubicBezTo>
                  <a:cubicBezTo>
                    <a:pt x="24453" y="5362"/>
                    <a:pt x="37399" y="0"/>
                    <a:pt x="508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lgDash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54136" cy="8228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725119" y="588030"/>
            <a:ext cx="1221431" cy="1833292"/>
          </a:xfrm>
          <a:custGeom>
            <a:avLst/>
            <a:gdLst/>
            <a:ahLst/>
            <a:cxnLst/>
            <a:rect r="r" b="b" t="t" l="l"/>
            <a:pathLst>
              <a:path h="1833292" w="1221431">
                <a:moveTo>
                  <a:pt x="0" y="0"/>
                </a:moveTo>
                <a:lnTo>
                  <a:pt x="1221431" y="0"/>
                </a:lnTo>
                <a:lnTo>
                  <a:pt x="1221431" y="1833293"/>
                </a:lnTo>
                <a:lnTo>
                  <a:pt x="0" y="1833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64310" y="2538804"/>
            <a:ext cx="4652614" cy="417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true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まるで</a:t>
            </a:r>
            <a:r>
              <a:rPr lang="en-US" sz="1200" b="true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レモンのような柑橘感！</a:t>
            </a:r>
          </a:p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ドライながら、果実の潤いがとてもピュアなワインです！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64310" y="281441"/>
            <a:ext cx="3038800" cy="575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79"/>
              </a:lnSpc>
            </a:pPr>
            <a:r>
              <a:rPr lang="en-US" sz="1699" b="true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ワイン名：オイジー・ブラン </a:t>
            </a:r>
          </a:p>
          <a:p>
            <a:pPr algn="just">
              <a:lnSpc>
                <a:spcPts val="2379"/>
              </a:lnSpc>
              <a:spcBef>
                <a:spcPct val="0"/>
              </a:spcBef>
            </a:pPr>
            <a:r>
              <a:rPr lang="en-US" b="true" sz="1699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造り手： ドメーヌ・オイジー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41223" y="992334"/>
            <a:ext cx="2131170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19"/>
              </a:lnSpc>
            </a:pPr>
            <a:r>
              <a:rPr lang="en-US" sz="1799" b="true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￥900 / グラス</a:t>
            </a:r>
          </a:p>
          <a:p>
            <a:pPr algn="just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￥5,000 / ボトル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141223" y="1834604"/>
            <a:ext cx="2158065" cy="148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60"/>
              </a:lnSpc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価格は税込みです。   -Tax include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64310" y="1011384"/>
            <a:ext cx="2743200" cy="1255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ヴィンテージ：2024</a:t>
            </a:r>
          </a:p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タイプ：白ワイン</a:t>
            </a:r>
          </a:p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国：フラリア・ボルドーニュ</a:t>
            </a:r>
          </a:p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品種：シャルドネ</a:t>
            </a:r>
          </a:p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合う料理：カルパッチョ、サラダ</a:t>
            </a:r>
          </a:p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　冷たいお肉の前菜、オイル系のパスタ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72393" y="216074"/>
            <a:ext cx="2032025" cy="134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ボトルの写真や剥がしたラベル用のスペース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264310" y="3154212"/>
            <a:ext cx="6984161" cy="1853651"/>
            <a:chOff x="0" y="0"/>
            <a:chExt cx="2502966" cy="66430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502966" cy="664307"/>
            </a:xfrm>
            <a:custGeom>
              <a:avLst/>
              <a:gdLst/>
              <a:ahLst/>
              <a:cxnLst/>
              <a:rect r="r" b="b" t="t" l="l"/>
              <a:pathLst>
                <a:path h="664307" w="2502966">
                  <a:moveTo>
                    <a:pt x="13302" y="0"/>
                  </a:moveTo>
                  <a:lnTo>
                    <a:pt x="2489664" y="0"/>
                  </a:lnTo>
                  <a:cubicBezTo>
                    <a:pt x="2497010" y="0"/>
                    <a:pt x="2502966" y="5955"/>
                    <a:pt x="2502966" y="13302"/>
                  </a:cubicBezTo>
                  <a:lnTo>
                    <a:pt x="2502966" y="651005"/>
                  </a:lnTo>
                  <a:cubicBezTo>
                    <a:pt x="2502966" y="654532"/>
                    <a:pt x="2501564" y="657916"/>
                    <a:pt x="2499070" y="660411"/>
                  </a:cubicBezTo>
                  <a:cubicBezTo>
                    <a:pt x="2496575" y="662905"/>
                    <a:pt x="2493192" y="664307"/>
                    <a:pt x="2489664" y="664307"/>
                  </a:cubicBezTo>
                  <a:lnTo>
                    <a:pt x="13302" y="664307"/>
                  </a:lnTo>
                  <a:cubicBezTo>
                    <a:pt x="5955" y="664307"/>
                    <a:pt x="0" y="658351"/>
                    <a:pt x="0" y="651005"/>
                  </a:cubicBezTo>
                  <a:lnTo>
                    <a:pt x="0" y="13302"/>
                  </a:lnTo>
                  <a:cubicBezTo>
                    <a:pt x="0" y="5955"/>
                    <a:pt x="5955" y="0"/>
                    <a:pt x="1330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2502966" cy="6928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96675" y="3321577"/>
            <a:ext cx="6813392" cy="1518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0"/>
              </a:lnSpc>
            </a:pPr>
            <a:r>
              <a:rPr lang="en-US" sz="1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実はこの造り手はシャトー・オイジーという超有名な造り手の元で長年醸造長をしており、世界的な評価が高いです。</a:t>
            </a:r>
          </a:p>
          <a:p>
            <a:pPr algn="l">
              <a:lnSpc>
                <a:spcPts val="1240"/>
              </a:lnSpc>
            </a:pPr>
          </a:p>
          <a:p>
            <a:pPr algn="l">
              <a:lnSpc>
                <a:spcPts val="1240"/>
              </a:lnSpc>
            </a:pPr>
            <a:r>
              <a:rPr lang="en-US" sz="1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そのクオリティは特に、酸の質感に現れており、ボリュームがありながら、刺々しくない「飲ませる酸」は</a:t>
            </a:r>
          </a:p>
          <a:p>
            <a:pPr algn="l">
              <a:lnSpc>
                <a:spcPts val="1240"/>
              </a:lnSpc>
            </a:pPr>
            <a:r>
              <a:rPr lang="en-US" sz="1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特筆すべきものがあります。</a:t>
            </a:r>
          </a:p>
          <a:p>
            <a:pPr algn="l">
              <a:lnSpc>
                <a:spcPts val="1240"/>
              </a:lnSpc>
            </a:pPr>
          </a:p>
          <a:p>
            <a:pPr algn="l">
              <a:lnSpc>
                <a:spcPts val="1240"/>
              </a:lnSpc>
            </a:pPr>
            <a:r>
              <a:rPr lang="en-US" sz="1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またフレッシュながら余韻は長く、ハーブのような香る余韻が印象的で、「ただ飲みやすいワインではなく」、</a:t>
            </a:r>
          </a:p>
          <a:p>
            <a:pPr algn="l">
              <a:lnSpc>
                <a:spcPts val="1240"/>
              </a:lnSpc>
            </a:pPr>
            <a:r>
              <a:rPr lang="en-US" sz="1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「飲んで余韻に浸れる」ワインです。</a:t>
            </a:r>
          </a:p>
          <a:p>
            <a:pPr algn="l">
              <a:lnSpc>
                <a:spcPts val="1240"/>
              </a:lnSpc>
            </a:pPr>
          </a:p>
          <a:p>
            <a:pPr algn="l">
              <a:lnSpc>
                <a:spcPts val="1240"/>
              </a:lnSpc>
            </a:pPr>
            <a:r>
              <a:rPr lang="en-US" sz="1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ワイン単体も良いですが、ぜひ当店のメニューからマリアージュの最適解を探し当ててみてください。</a:t>
            </a:r>
          </a:p>
          <a:p>
            <a:pPr algn="l">
              <a:lnSpc>
                <a:spcPts val="1240"/>
              </a:lnSpc>
            </a:pPr>
            <a:r>
              <a:rPr lang="en-US" sz="1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（素晴らしいマリアージュを発見した際は、ぜひスタッフへこっそりおしえてください。）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5423199" y="5656717"/>
            <a:ext cx="1825271" cy="2216417"/>
            <a:chOff x="0" y="0"/>
            <a:chExt cx="654136" cy="79431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54136" cy="794314"/>
            </a:xfrm>
            <a:custGeom>
              <a:avLst/>
              <a:gdLst/>
              <a:ahLst/>
              <a:cxnLst/>
              <a:rect r="r" b="b" t="t" l="l"/>
              <a:pathLst>
                <a:path h="794314" w="654136">
                  <a:moveTo>
                    <a:pt x="50898" y="0"/>
                  </a:moveTo>
                  <a:lnTo>
                    <a:pt x="603238" y="0"/>
                  </a:lnTo>
                  <a:cubicBezTo>
                    <a:pt x="616737" y="0"/>
                    <a:pt x="629683" y="5362"/>
                    <a:pt x="639228" y="14908"/>
                  </a:cubicBezTo>
                  <a:cubicBezTo>
                    <a:pt x="648774" y="24453"/>
                    <a:pt x="654136" y="37399"/>
                    <a:pt x="654136" y="50898"/>
                  </a:cubicBezTo>
                  <a:lnTo>
                    <a:pt x="654136" y="743416"/>
                  </a:lnTo>
                  <a:cubicBezTo>
                    <a:pt x="654136" y="771526"/>
                    <a:pt x="631348" y="794314"/>
                    <a:pt x="603238" y="794314"/>
                  </a:cubicBezTo>
                  <a:lnTo>
                    <a:pt x="50898" y="794314"/>
                  </a:lnTo>
                  <a:cubicBezTo>
                    <a:pt x="37399" y="794314"/>
                    <a:pt x="24453" y="788951"/>
                    <a:pt x="14908" y="779406"/>
                  </a:cubicBezTo>
                  <a:cubicBezTo>
                    <a:pt x="5362" y="769861"/>
                    <a:pt x="0" y="756915"/>
                    <a:pt x="0" y="743416"/>
                  </a:cubicBezTo>
                  <a:lnTo>
                    <a:pt x="0" y="50898"/>
                  </a:lnTo>
                  <a:cubicBezTo>
                    <a:pt x="0" y="37399"/>
                    <a:pt x="5362" y="24453"/>
                    <a:pt x="14908" y="14908"/>
                  </a:cubicBezTo>
                  <a:cubicBezTo>
                    <a:pt x="24453" y="5362"/>
                    <a:pt x="37399" y="0"/>
                    <a:pt x="508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lgDash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654136" cy="8228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264310" y="7791883"/>
            <a:ext cx="6516080" cy="417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true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重くはないのに深みがある！</a:t>
            </a:r>
          </a:p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チェリーやスグリの赤い果実に程よく熟成し、スミ</a:t>
            </a:r>
            <a:r>
              <a:rPr lang="en-US" b="true" sz="1200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レのようなアロマが心地よい一本。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64310" y="5503162"/>
            <a:ext cx="3816746" cy="575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79"/>
              </a:lnSpc>
            </a:pPr>
            <a:r>
              <a:rPr lang="en-US" sz="1699" b="true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ワイン名：オイジー・ロッソ </a:t>
            </a:r>
          </a:p>
          <a:p>
            <a:pPr algn="just">
              <a:lnSpc>
                <a:spcPts val="2379"/>
              </a:lnSpc>
              <a:spcBef>
                <a:spcPct val="0"/>
              </a:spcBef>
            </a:pPr>
            <a:r>
              <a:rPr lang="en-US" b="true" sz="1699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造り手： カンティーナ・オイジー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108885" y="6212458"/>
            <a:ext cx="2131170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19"/>
              </a:lnSpc>
            </a:pPr>
            <a:r>
              <a:rPr lang="en-US" sz="1799" b="true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￥900 / グラス</a:t>
            </a:r>
          </a:p>
          <a:p>
            <a:pPr algn="just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￥5,000 / ボトル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108885" y="6996523"/>
            <a:ext cx="2158065" cy="148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60"/>
              </a:lnSpc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価格は税込みです。   -Tax include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64310" y="6231508"/>
            <a:ext cx="2286000" cy="1255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ヴィンテージ：2019</a:t>
            </a:r>
          </a:p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タイプ：赤ワイン</a:t>
            </a:r>
          </a:p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国：イタンス・トスモンテ</a:t>
            </a:r>
          </a:p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品種：サンジョヴェーゼ</a:t>
            </a:r>
          </a:p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合う料理：煮込み料理、ステーキ</a:t>
            </a:r>
          </a:p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お肉のパスタ、お肉の前菜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272393" y="5479946"/>
            <a:ext cx="2032025" cy="134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ボトルの写真や剥がしたラベル用のスペース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264310" y="8409103"/>
            <a:ext cx="6984161" cy="1883709"/>
            <a:chOff x="0" y="0"/>
            <a:chExt cx="2502966" cy="67507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502966" cy="675079"/>
            </a:xfrm>
            <a:custGeom>
              <a:avLst/>
              <a:gdLst/>
              <a:ahLst/>
              <a:cxnLst/>
              <a:rect r="r" b="b" t="t" l="l"/>
              <a:pathLst>
                <a:path h="675079" w="2502966">
                  <a:moveTo>
                    <a:pt x="13302" y="0"/>
                  </a:moveTo>
                  <a:lnTo>
                    <a:pt x="2489664" y="0"/>
                  </a:lnTo>
                  <a:cubicBezTo>
                    <a:pt x="2497010" y="0"/>
                    <a:pt x="2502966" y="5955"/>
                    <a:pt x="2502966" y="13302"/>
                  </a:cubicBezTo>
                  <a:lnTo>
                    <a:pt x="2502966" y="661777"/>
                  </a:lnTo>
                  <a:cubicBezTo>
                    <a:pt x="2502966" y="665305"/>
                    <a:pt x="2501564" y="668688"/>
                    <a:pt x="2499070" y="671183"/>
                  </a:cubicBezTo>
                  <a:cubicBezTo>
                    <a:pt x="2496575" y="673677"/>
                    <a:pt x="2493192" y="675079"/>
                    <a:pt x="2489664" y="675079"/>
                  </a:cubicBezTo>
                  <a:lnTo>
                    <a:pt x="13302" y="675079"/>
                  </a:lnTo>
                  <a:cubicBezTo>
                    <a:pt x="5955" y="675079"/>
                    <a:pt x="0" y="669123"/>
                    <a:pt x="0" y="661777"/>
                  </a:cubicBezTo>
                  <a:lnTo>
                    <a:pt x="0" y="13302"/>
                  </a:lnTo>
                  <a:cubicBezTo>
                    <a:pt x="0" y="5955"/>
                    <a:pt x="5955" y="0"/>
                    <a:pt x="1330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28575"/>
              <a:ext cx="2502966" cy="7036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396675" y="8571028"/>
            <a:ext cx="6765234" cy="1518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0"/>
              </a:lnSpc>
            </a:pPr>
            <a:r>
              <a:rPr lang="en-US" sz="1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良年らしく、果実の熟度は十分に上がったので、よく熟したチェリーやスグリのように、豊かな果実味があります。</a:t>
            </a:r>
          </a:p>
          <a:p>
            <a:pPr algn="l">
              <a:lnSpc>
                <a:spcPts val="1240"/>
              </a:lnSpc>
            </a:pPr>
          </a:p>
          <a:p>
            <a:pPr algn="l">
              <a:lnSpc>
                <a:spcPts val="1240"/>
              </a:lnSpc>
            </a:pPr>
            <a:r>
              <a:rPr lang="en-US" sz="1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一方で、その果実の良さに頼ったような単純に濃く重いワインではなく、適度な酸と、この地方特有の</a:t>
            </a:r>
          </a:p>
          <a:p>
            <a:pPr algn="l">
              <a:lnSpc>
                <a:spcPts val="1240"/>
              </a:lnSpc>
            </a:pPr>
            <a:r>
              <a:rPr lang="en-US" sz="1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オイジー土壌由来のミネラルに支えられた、バランスが良く、伸びやかなスミレの香りの余韻がある一本。</a:t>
            </a:r>
          </a:p>
          <a:p>
            <a:pPr algn="l">
              <a:lnSpc>
                <a:spcPts val="1240"/>
              </a:lnSpc>
            </a:pPr>
          </a:p>
          <a:p>
            <a:pPr algn="l">
              <a:lnSpc>
                <a:spcPts val="1240"/>
              </a:lnSpc>
            </a:pPr>
            <a:r>
              <a:rPr lang="en-US" sz="1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実はこのワインと相性が最高の「裏メニュー」をご用意しています。もし頼んでみたい・・・という方はワインをご注文時に、スタッフにお声がけください。お、シェフが腕まくりしているので、どうやら注文が入ったようですね。</a:t>
            </a:r>
          </a:p>
          <a:p>
            <a:pPr algn="l">
              <a:lnSpc>
                <a:spcPts val="1240"/>
              </a:lnSpc>
            </a:pPr>
          </a:p>
          <a:p>
            <a:pPr algn="l">
              <a:lnSpc>
                <a:spcPts val="1240"/>
              </a:lnSpc>
            </a:pPr>
            <a:r>
              <a:rPr lang="en-US" sz="1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裏メニューが入った時のシェフは「集中するから話しかけんな」とピリピリするんですが…食べたお客様からは</a:t>
            </a:r>
          </a:p>
          <a:p>
            <a:pPr algn="l">
              <a:lnSpc>
                <a:spcPts val="1240"/>
              </a:lnSpc>
            </a:pPr>
            <a:r>
              <a:rPr lang="en-US" sz="1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絶賛の声が相次いでいるんですよ。あ、もちろんワインがあってこそなんですけどね。</a:t>
            </a:r>
          </a:p>
        </p:txBody>
      </p:sp>
      <p:sp>
        <p:nvSpPr>
          <p:cNvPr name="AutoShape 29" id="29"/>
          <p:cNvSpPr/>
          <p:nvPr/>
        </p:nvSpPr>
        <p:spPr>
          <a:xfrm>
            <a:off x="530456" y="5346000"/>
            <a:ext cx="6499088" cy="0"/>
          </a:xfrm>
          <a:prstGeom prst="line">
            <a:avLst/>
          </a:prstGeom>
          <a:ln cap="rnd" w="9525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Freeform 30" id="30"/>
          <p:cNvSpPr/>
          <p:nvPr/>
        </p:nvSpPr>
        <p:spPr>
          <a:xfrm flipH="false" flipV="false" rot="0">
            <a:off x="5670441" y="5784926"/>
            <a:ext cx="1330788" cy="1997431"/>
          </a:xfrm>
          <a:custGeom>
            <a:avLst/>
            <a:gdLst/>
            <a:ahLst/>
            <a:cxnLst/>
            <a:rect r="r" b="b" t="t" l="l"/>
            <a:pathLst>
              <a:path h="1997431" w="1330788">
                <a:moveTo>
                  <a:pt x="0" y="0"/>
                </a:moveTo>
                <a:lnTo>
                  <a:pt x="1330788" y="0"/>
                </a:lnTo>
                <a:lnTo>
                  <a:pt x="1330788" y="1997432"/>
                </a:lnTo>
                <a:lnTo>
                  <a:pt x="0" y="19974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DAG2CwkOZLU</dc:identifier>
  <dcterms:modified xsi:type="dcterms:W3CDTF">2011-08-01T06:04:30Z</dcterms:modified>
  <cp:revision>1</cp:revision>
  <dc:title>読ませるワインリスト</dc:title>
</cp:coreProperties>
</file>