
<file path=[Content_Types].xml><?xml version="1.0" encoding="utf-8"?>
<Types xmlns="http://schemas.openxmlformats.org/package/2006/content-types">
  <Default ContentType="application/x-fontdata" Extension="fntdata"/>
  <Default ContentType="image/jpeg" Extension="jpe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Lst>
  <p:sldSz cx="7556500" cy="10693400"/>
  <p:notesSz cx="6858000" cy="9144000"/>
  <p:embeddedFontLst>
    <p:embeddedFont>
      <p:font typeface="Noto Serif" charset="1" panose="02020600060500020200"/>
      <p:regular r:id="rId14"/>
    </p:embeddedFont>
    <p:embeddedFont>
      <p:font typeface="Noto Serif Japanese" charset="1" panose="02020200000000000000"/>
      <p:regular r:id="rId15"/>
    </p:embeddedFont>
    <p:embeddedFont>
      <p:font typeface="Source Han Sans JP" charset="1" panose="020B040000000000000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2322671" y="4180114"/>
            <a:ext cx="2914658" cy="574159"/>
            <a:chOff x="0" y="0"/>
            <a:chExt cx="3886211" cy="765546"/>
          </a:xfrm>
        </p:grpSpPr>
        <p:sp>
          <p:nvSpPr>
            <p:cNvPr name="AutoShape 3" id="3"/>
            <p:cNvSpPr/>
            <p:nvPr/>
          </p:nvSpPr>
          <p:spPr>
            <a:xfrm>
              <a:off x="166" y="370073"/>
              <a:ext cx="3885879" cy="25400"/>
            </a:xfrm>
            <a:prstGeom prst="line">
              <a:avLst/>
            </a:prstGeom>
            <a:ln cap="flat" w="50800">
              <a:solidFill>
                <a:srgbClr val="000000"/>
              </a:solidFill>
              <a:prstDash val="solid"/>
              <a:headEnd type="none" len="sm" w="sm"/>
              <a:tailEnd type="none" len="sm" w="sm"/>
            </a:ln>
          </p:spPr>
        </p:sp>
        <p:grpSp>
          <p:nvGrpSpPr>
            <p:cNvPr name="Group 4" id="4"/>
            <p:cNvGrpSpPr/>
            <p:nvPr/>
          </p:nvGrpSpPr>
          <p:grpSpPr>
            <a:xfrm rot="0">
              <a:off x="264886" y="0"/>
              <a:ext cx="3356440" cy="765546"/>
              <a:chOff x="0" y="0"/>
              <a:chExt cx="902154" cy="205766"/>
            </a:xfrm>
          </p:grpSpPr>
          <p:sp>
            <p:nvSpPr>
              <p:cNvPr name="Freeform 5" id="5"/>
              <p:cNvSpPr/>
              <p:nvPr/>
            </p:nvSpPr>
            <p:spPr>
              <a:xfrm flipH="false" flipV="false" rot="0">
                <a:off x="0" y="0"/>
                <a:ext cx="902154" cy="205766"/>
              </a:xfrm>
              <a:custGeom>
                <a:avLst/>
                <a:gdLst/>
                <a:ahLst/>
                <a:cxnLst/>
                <a:rect r="r" b="b" t="t" l="l"/>
                <a:pathLst>
                  <a:path h="205766" w="902154">
                    <a:moveTo>
                      <a:pt x="0" y="0"/>
                    </a:moveTo>
                    <a:lnTo>
                      <a:pt x="902154" y="0"/>
                    </a:lnTo>
                    <a:lnTo>
                      <a:pt x="902154" y="205766"/>
                    </a:lnTo>
                    <a:lnTo>
                      <a:pt x="0" y="205766"/>
                    </a:lnTo>
                    <a:close/>
                  </a:path>
                </a:pathLst>
              </a:custGeom>
              <a:solidFill>
                <a:srgbClr val="FFFFFF"/>
              </a:solidFill>
            </p:spPr>
          </p:sp>
          <p:sp>
            <p:nvSpPr>
              <p:cNvPr name="TextBox 6" id="6"/>
              <p:cNvSpPr txBox="true"/>
              <p:nvPr/>
            </p:nvSpPr>
            <p:spPr>
              <a:xfrm>
                <a:off x="0" y="-19050"/>
                <a:ext cx="902154" cy="224816"/>
              </a:xfrm>
              <a:prstGeom prst="rect">
                <a:avLst/>
              </a:prstGeom>
            </p:spPr>
            <p:txBody>
              <a:bodyPr anchor="ctr" rtlCol="false" tIns="50800" lIns="50800" bIns="50800" rIns="50800"/>
              <a:lstStyle/>
              <a:p>
                <a:pPr algn="ctr">
                  <a:lnSpc>
                    <a:spcPts val="1960"/>
                  </a:lnSpc>
                  <a:spcBef>
                    <a:spcPct val="0"/>
                  </a:spcBef>
                </a:pPr>
              </a:p>
            </p:txBody>
          </p:sp>
        </p:grpSp>
        <p:sp>
          <p:nvSpPr>
            <p:cNvPr name="TextBox 7" id="7"/>
            <p:cNvSpPr txBox="true"/>
            <p:nvPr/>
          </p:nvSpPr>
          <p:spPr>
            <a:xfrm rot="0">
              <a:off x="271013" y="-66675"/>
              <a:ext cx="3344185" cy="827842"/>
            </a:xfrm>
            <a:prstGeom prst="rect">
              <a:avLst/>
            </a:prstGeom>
          </p:spPr>
          <p:txBody>
            <a:bodyPr anchor="t" rtlCol="false" tIns="0" lIns="0" bIns="0" rIns="0">
              <a:spAutoFit/>
            </a:bodyPr>
            <a:lstStyle/>
            <a:p>
              <a:pPr algn="ctr">
                <a:lnSpc>
                  <a:spcPts val="5284"/>
                </a:lnSpc>
                <a:spcBef>
                  <a:spcPct val="0"/>
                </a:spcBef>
              </a:pPr>
              <a:r>
                <a:rPr lang="en-US" sz="3774">
                  <a:solidFill>
                    <a:srgbClr val="000000"/>
                  </a:solidFill>
                  <a:latin typeface="Noto Serif"/>
                  <a:ea typeface="Noto Serif"/>
                  <a:cs typeface="Noto Serif"/>
                  <a:sym typeface="Noto Serif"/>
                </a:rPr>
                <a:t>WINE LIST</a:t>
              </a:r>
            </a:p>
          </p:txBody>
        </p:sp>
      </p:grpSp>
      <p:sp>
        <p:nvSpPr>
          <p:cNvPr name="TextBox 8" id="8"/>
          <p:cNvSpPr txBox="true"/>
          <p:nvPr/>
        </p:nvSpPr>
        <p:spPr>
          <a:xfrm rot="0">
            <a:off x="2710333" y="4909333"/>
            <a:ext cx="2139334" cy="198120"/>
          </a:xfrm>
          <a:prstGeom prst="rect">
            <a:avLst/>
          </a:prstGeom>
        </p:spPr>
        <p:txBody>
          <a:bodyPr anchor="t" rtlCol="false" tIns="0" lIns="0" bIns="0" rIns="0">
            <a:spAutoFit/>
          </a:bodyPr>
          <a:lstStyle/>
          <a:p>
            <a:pPr algn="ctr">
              <a:lnSpc>
                <a:spcPts val="1679"/>
              </a:lnSpc>
              <a:spcBef>
                <a:spcPct val="0"/>
              </a:spcBef>
            </a:pPr>
            <a:r>
              <a:rPr lang="en-US" sz="1200">
                <a:solidFill>
                  <a:srgbClr val="000000"/>
                </a:solidFill>
                <a:latin typeface="Noto Serif Japanese"/>
                <a:ea typeface="Noto Serif Japanese"/>
                <a:cs typeface="Noto Serif Japanese"/>
                <a:sym typeface="Noto Serif Japanese"/>
              </a:rPr>
              <a:t>基本のワインリスト</a:t>
            </a:r>
          </a:p>
        </p:txBody>
      </p:sp>
    </p:spTree>
  </p:cSld>
  <p:clrMapOvr>
    <a:masterClrMapping/>
  </p:clrMapOvr>
</p:sld>
</file>

<file path=ppt/slides/slide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AutoShape 2" id="2"/>
          <p:cNvSpPr/>
          <p:nvPr/>
        </p:nvSpPr>
        <p:spPr>
          <a:xfrm>
            <a:off x="3524017" y="10324114"/>
            <a:ext cx="511967" cy="0"/>
          </a:xfrm>
          <a:prstGeom prst="line">
            <a:avLst/>
          </a:prstGeom>
          <a:ln cap="flat" w="9525">
            <a:solidFill>
              <a:srgbClr val="000000"/>
            </a:solidFill>
            <a:prstDash val="solid"/>
            <a:headEnd type="none" len="sm" w="sm"/>
            <a:tailEnd type="none" len="sm" w="sm"/>
          </a:ln>
        </p:spPr>
      </p:sp>
      <p:grpSp>
        <p:nvGrpSpPr>
          <p:cNvPr name="Group 3" id="3"/>
          <p:cNvGrpSpPr/>
          <p:nvPr/>
        </p:nvGrpSpPr>
        <p:grpSpPr>
          <a:xfrm rot="0">
            <a:off x="3665007" y="10172294"/>
            <a:ext cx="229987" cy="303641"/>
            <a:chOff x="0" y="0"/>
            <a:chExt cx="82422" cy="108818"/>
          </a:xfrm>
        </p:grpSpPr>
        <p:sp>
          <p:nvSpPr>
            <p:cNvPr name="Freeform 4" id="4"/>
            <p:cNvSpPr/>
            <p:nvPr/>
          </p:nvSpPr>
          <p:spPr>
            <a:xfrm flipH="false" flipV="false" rot="0">
              <a:off x="0" y="0"/>
              <a:ext cx="82422" cy="108818"/>
            </a:xfrm>
            <a:custGeom>
              <a:avLst/>
              <a:gdLst/>
              <a:ahLst/>
              <a:cxnLst/>
              <a:rect r="r" b="b" t="t" l="l"/>
              <a:pathLst>
                <a:path h="108818" w="82422">
                  <a:moveTo>
                    <a:pt x="41211" y="0"/>
                  </a:moveTo>
                  <a:lnTo>
                    <a:pt x="41211" y="0"/>
                  </a:lnTo>
                  <a:cubicBezTo>
                    <a:pt x="52141" y="0"/>
                    <a:pt x="62623" y="4342"/>
                    <a:pt x="70352" y="12070"/>
                  </a:cubicBezTo>
                  <a:cubicBezTo>
                    <a:pt x="78080" y="19799"/>
                    <a:pt x="82422" y="30281"/>
                    <a:pt x="82422" y="41211"/>
                  </a:cubicBezTo>
                  <a:lnTo>
                    <a:pt x="82422" y="67607"/>
                  </a:lnTo>
                  <a:cubicBezTo>
                    <a:pt x="82422" y="90367"/>
                    <a:pt x="63971" y="108818"/>
                    <a:pt x="41211" y="108818"/>
                  </a:cubicBezTo>
                  <a:lnTo>
                    <a:pt x="41211" y="108818"/>
                  </a:lnTo>
                  <a:cubicBezTo>
                    <a:pt x="18451" y="108818"/>
                    <a:pt x="0" y="90367"/>
                    <a:pt x="0" y="67607"/>
                  </a:cubicBezTo>
                  <a:lnTo>
                    <a:pt x="0" y="41211"/>
                  </a:lnTo>
                  <a:cubicBezTo>
                    <a:pt x="0" y="18451"/>
                    <a:pt x="18451" y="0"/>
                    <a:pt x="41211" y="0"/>
                  </a:cubicBezTo>
                  <a:close/>
                </a:path>
              </a:pathLst>
            </a:custGeom>
            <a:solidFill>
              <a:srgbClr val="FFFFFF"/>
            </a:solidFill>
          </p:spPr>
        </p:sp>
        <p:sp>
          <p:nvSpPr>
            <p:cNvPr name="TextBox 5" id="5"/>
            <p:cNvSpPr txBox="true"/>
            <p:nvPr/>
          </p:nvSpPr>
          <p:spPr>
            <a:xfrm>
              <a:off x="0" y="-28575"/>
              <a:ext cx="82422" cy="137393"/>
            </a:xfrm>
            <a:prstGeom prst="rect">
              <a:avLst/>
            </a:prstGeom>
          </p:spPr>
          <p:txBody>
            <a:bodyPr anchor="ctr" rtlCol="false" tIns="50800" lIns="50800" bIns="50800" rIns="50800"/>
            <a:lstStyle/>
            <a:p>
              <a:pPr algn="ctr">
                <a:lnSpc>
                  <a:spcPts val="1679"/>
                </a:lnSpc>
              </a:pPr>
            </a:p>
          </p:txBody>
        </p:sp>
      </p:grpSp>
      <p:sp>
        <p:nvSpPr>
          <p:cNvPr name="TextBox 6" id="6"/>
          <p:cNvSpPr txBox="true"/>
          <p:nvPr/>
        </p:nvSpPr>
        <p:spPr>
          <a:xfrm rot="0">
            <a:off x="3745100" y="10229123"/>
            <a:ext cx="152400" cy="171450"/>
          </a:xfrm>
          <a:prstGeom prst="rect">
            <a:avLst/>
          </a:prstGeom>
        </p:spPr>
        <p:txBody>
          <a:bodyPr anchor="t" rtlCol="false" tIns="0" lIns="0" bIns="0" rIns="0" wrap="none">
            <a:spAutoFit/>
          </a:bodyPr>
          <a:lstStyle/>
          <a:p>
            <a:pPr algn="ctr">
              <a:lnSpc>
                <a:spcPts val="1400"/>
              </a:lnSpc>
              <a:spcBef>
                <a:spcPct val="0"/>
              </a:spcBef>
            </a:pPr>
            <a:r>
              <a:rPr lang="en-US" sz="1000">
                <a:solidFill>
                  <a:srgbClr val="000000"/>
                </a:solidFill>
                <a:latin typeface="Source Han Sans JP"/>
                <a:ea typeface="Source Han Sans JP"/>
                <a:cs typeface="Source Han Sans JP"/>
                <a:sym typeface="Source Han Sans JP"/>
              </a:rPr>
              <a:t>2</a:t>
            </a:r>
          </a:p>
        </p:txBody>
      </p:sp>
      <p:grpSp>
        <p:nvGrpSpPr>
          <p:cNvPr name="Group 7" id="7"/>
          <p:cNvGrpSpPr/>
          <p:nvPr/>
        </p:nvGrpSpPr>
        <p:grpSpPr>
          <a:xfrm rot="0">
            <a:off x="218345" y="1627036"/>
            <a:ext cx="4915622" cy="309544"/>
            <a:chOff x="0" y="0"/>
            <a:chExt cx="6554162" cy="412725"/>
          </a:xfrm>
        </p:grpSpPr>
        <p:sp>
          <p:nvSpPr>
            <p:cNvPr name="TextBox 8" id="8"/>
            <p:cNvSpPr txBox="true"/>
            <p:nvPr/>
          </p:nvSpPr>
          <p:spPr>
            <a:xfrm rot="0">
              <a:off x="0" y="-28575"/>
              <a:ext cx="6554162" cy="342689"/>
            </a:xfrm>
            <a:prstGeom prst="rect">
              <a:avLst/>
            </a:prstGeom>
          </p:spPr>
          <p:txBody>
            <a:bodyPr anchor="t" rtlCol="false" tIns="0" lIns="0" bIns="0" rIns="0">
              <a:spAutoFit/>
            </a:bodyPr>
            <a:lstStyle/>
            <a:p>
              <a:pPr algn="l">
                <a:lnSpc>
                  <a:spcPts val="2239"/>
                </a:lnSpc>
                <a:spcBef>
                  <a:spcPct val="0"/>
                </a:spcBef>
              </a:pPr>
              <a:r>
                <a:rPr lang="en-US" sz="1599">
                  <a:solidFill>
                    <a:srgbClr val="000000"/>
                  </a:solidFill>
                  <a:latin typeface="Noto Serif Japanese"/>
                  <a:ea typeface="Noto Serif Japanese"/>
                  <a:cs typeface="Noto Serif Japanese"/>
                  <a:sym typeface="Noto Serif Japanese"/>
                </a:rPr>
                <a:t>スパークリングワイン - Sparkling Wine -</a:t>
              </a:r>
            </a:p>
          </p:txBody>
        </p:sp>
        <p:sp>
          <p:nvSpPr>
            <p:cNvPr name="AutoShape 9" id="9"/>
            <p:cNvSpPr/>
            <p:nvPr/>
          </p:nvSpPr>
          <p:spPr>
            <a:xfrm>
              <a:off x="0" y="400025"/>
              <a:ext cx="5845248" cy="0"/>
            </a:xfrm>
            <a:prstGeom prst="line">
              <a:avLst/>
            </a:prstGeom>
            <a:ln cap="flat" w="25400">
              <a:solidFill>
                <a:srgbClr val="000000"/>
              </a:solidFill>
              <a:prstDash val="solid"/>
              <a:headEnd type="none" len="sm" w="sm"/>
              <a:tailEnd type="none" len="sm" w="sm"/>
            </a:ln>
          </p:spPr>
        </p:sp>
      </p:grpSp>
      <p:sp>
        <p:nvSpPr>
          <p:cNvPr name="TextBox 10" id="10"/>
          <p:cNvSpPr txBox="true"/>
          <p:nvPr/>
        </p:nvSpPr>
        <p:spPr>
          <a:xfrm rot="0">
            <a:off x="479089" y="3043718"/>
            <a:ext cx="5496129"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Japanese"/>
                <a:ea typeface="Noto Serif Japanese"/>
                <a:cs typeface="Noto Serif Japanese"/>
                <a:sym typeface="Noto Serif Japanese"/>
              </a:rPr>
              <a:t>プロセッコ・ディ・マーレ</a:t>
            </a:r>
            <a:r>
              <a:rPr lang="en-US" sz="1200">
                <a:solidFill>
                  <a:srgbClr val="000000"/>
                </a:solidFill>
                <a:latin typeface="Noto Serif Japanese"/>
                <a:ea typeface="Noto Serif Japanese"/>
                <a:cs typeface="Noto Serif Japanese"/>
                <a:sym typeface="Noto Serif Japanese"/>
              </a:rPr>
              <a:t> / カンティーナ・オイジー</a:t>
            </a:r>
          </a:p>
        </p:txBody>
      </p:sp>
      <p:sp>
        <p:nvSpPr>
          <p:cNvPr name="TextBox 11" id="11"/>
          <p:cNvSpPr txBox="true"/>
          <p:nvPr/>
        </p:nvSpPr>
        <p:spPr>
          <a:xfrm rot="0">
            <a:off x="398689" y="2828648"/>
            <a:ext cx="5280913"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a:ea typeface="Noto Serif"/>
                <a:cs typeface="Noto Serif"/>
                <a:sym typeface="Noto Serif"/>
              </a:rPr>
              <a:t>2020 Prosecco di Mar</a:t>
            </a:r>
            <a:r>
              <a:rPr lang="en-US" sz="1200">
                <a:solidFill>
                  <a:srgbClr val="000000"/>
                </a:solidFill>
                <a:latin typeface="Noto Serif"/>
                <a:ea typeface="Noto Serif"/>
                <a:cs typeface="Noto Serif"/>
                <a:sym typeface="Noto Serif"/>
              </a:rPr>
              <a:t>e / Cantina Oisy </a:t>
            </a:r>
          </a:p>
        </p:txBody>
      </p:sp>
      <p:sp>
        <p:nvSpPr>
          <p:cNvPr name="TextBox 12" id="12"/>
          <p:cNvSpPr txBox="true"/>
          <p:nvPr/>
        </p:nvSpPr>
        <p:spPr>
          <a:xfrm rot="0">
            <a:off x="5880128" y="3043718"/>
            <a:ext cx="1051196" cy="198120"/>
          </a:xfrm>
          <a:prstGeom prst="rect">
            <a:avLst/>
          </a:prstGeom>
        </p:spPr>
        <p:txBody>
          <a:bodyPr anchor="t" rtlCol="false" tIns="0" lIns="0" bIns="0" rIns="0">
            <a:spAutoFit/>
          </a:bodyPr>
          <a:lstStyle/>
          <a:p>
            <a:pPr algn="r">
              <a:lnSpc>
                <a:spcPts val="1679"/>
              </a:lnSpc>
              <a:spcBef>
                <a:spcPct val="0"/>
              </a:spcBef>
            </a:pPr>
            <a:r>
              <a:rPr lang="en-US" sz="1200">
                <a:solidFill>
                  <a:srgbClr val="000000"/>
                </a:solidFill>
                <a:latin typeface="Noto Serif"/>
                <a:ea typeface="Noto Serif"/>
                <a:cs typeface="Noto Serif"/>
                <a:sym typeface="Noto Serif"/>
              </a:rPr>
              <a:t>￥700/Glass</a:t>
            </a:r>
          </a:p>
        </p:txBody>
      </p:sp>
      <p:sp>
        <p:nvSpPr>
          <p:cNvPr name="TextBox 13" id="13"/>
          <p:cNvSpPr txBox="true"/>
          <p:nvPr/>
        </p:nvSpPr>
        <p:spPr>
          <a:xfrm rot="0">
            <a:off x="551089" y="3260888"/>
            <a:ext cx="5817104" cy="148590"/>
          </a:xfrm>
          <a:prstGeom prst="rect">
            <a:avLst/>
          </a:prstGeom>
        </p:spPr>
        <p:txBody>
          <a:bodyPr anchor="t" rtlCol="false" tIns="0" lIns="0" bIns="0" rIns="0">
            <a:spAutoFit/>
          </a:bodyPr>
          <a:lstStyle/>
          <a:p>
            <a:pPr algn="r">
              <a:lnSpc>
                <a:spcPts val="1260"/>
              </a:lnSpc>
              <a:spcBef>
                <a:spcPct val="0"/>
              </a:spcBef>
            </a:pPr>
            <a:r>
              <a:rPr lang="en-US" sz="900">
                <a:solidFill>
                  <a:srgbClr val="000000"/>
                </a:solidFill>
                <a:latin typeface="Noto Serif Japanese"/>
                <a:ea typeface="Noto Serif Japanese"/>
                <a:cs typeface="Noto Serif Japanese"/>
                <a:sym typeface="Noto Serif Japanese"/>
              </a:rPr>
              <a:t>海に近い畑で潮風のミネラルも感じるドライな泡｜（イタリア・ヴェネト）</a:t>
            </a:r>
          </a:p>
        </p:txBody>
      </p:sp>
      <p:sp>
        <p:nvSpPr>
          <p:cNvPr name="TextBox 14" id="14"/>
          <p:cNvSpPr txBox="true"/>
          <p:nvPr/>
        </p:nvSpPr>
        <p:spPr>
          <a:xfrm rot="0">
            <a:off x="398689" y="2355879"/>
            <a:ext cx="5817104"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Japanese"/>
                <a:ea typeface="Noto Serif Japanese"/>
                <a:cs typeface="Noto Serif Japanese"/>
                <a:sym typeface="Noto Serif Japanese"/>
              </a:rPr>
              <a:t>ワイン名 / 造り手名 /（日本語）</a:t>
            </a:r>
          </a:p>
        </p:txBody>
      </p:sp>
      <p:sp>
        <p:nvSpPr>
          <p:cNvPr name="TextBox 15" id="15"/>
          <p:cNvSpPr txBox="true"/>
          <p:nvPr/>
        </p:nvSpPr>
        <p:spPr>
          <a:xfrm rot="0">
            <a:off x="398689" y="2140809"/>
            <a:ext cx="5280913"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a:ea typeface="Noto Serif"/>
                <a:cs typeface="Noto Serif"/>
                <a:sym typeface="Noto Serif"/>
              </a:rPr>
              <a:t>Vintage /  Wine name / Wine Maker (Alphabet)</a:t>
            </a:r>
          </a:p>
        </p:txBody>
      </p:sp>
      <p:sp>
        <p:nvSpPr>
          <p:cNvPr name="TextBox 16" id="16"/>
          <p:cNvSpPr txBox="true"/>
          <p:nvPr/>
        </p:nvSpPr>
        <p:spPr>
          <a:xfrm rot="0">
            <a:off x="5880128" y="2355879"/>
            <a:ext cx="1051196" cy="198120"/>
          </a:xfrm>
          <a:prstGeom prst="rect">
            <a:avLst/>
          </a:prstGeom>
        </p:spPr>
        <p:txBody>
          <a:bodyPr anchor="t" rtlCol="false" tIns="0" lIns="0" bIns="0" rIns="0">
            <a:spAutoFit/>
          </a:bodyPr>
          <a:lstStyle/>
          <a:p>
            <a:pPr algn="r">
              <a:lnSpc>
                <a:spcPts val="1679"/>
              </a:lnSpc>
              <a:spcBef>
                <a:spcPct val="0"/>
              </a:spcBef>
            </a:pPr>
            <a:r>
              <a:rPr lang="en-US" sz="1200">
                <a:solidFill>
                  <a:srgbClr val="000000"/>
                </a:solidFill>
                <a:latin typeface="Noto Serif Japanese"/>
                <a:ea typeface="Noto Serif Japanese"/>
                <a:cs typeface="Noto Serif Japanese"/>
                <a:sym typeface="Noto Serif Japanese"/>
              </a:rPr>
              <a:t>値段</a:t>
            </a:r>
          </a:p>
        </p:txBody>
      </p:sp>
      <p:sp>
        <p:nvSpPr>
          <p:cNvPr name="TextBox 17" id="17"/>
          <p:cNvSpPr txBox="true"/>
          <p:nvPr/>
        </p:nvSpPr>
        <p:spPr>
          <a:xfrm rot="0">
            <a:off x="4712867" y="2534949"/>
            <a:ext cx="1692859" cy="148590"/>
          </a:xfrm>
          <a:prstGeom prst="rect">
            <a:avLst/>
          </a:prstGeom>
        </p:spPr>
        <p:txBody>
          <a:bodyPr anchor="t" rtlCol="false" tIns="0" lIns="0" bIns="0" rIns="0">
            <a:spAutoFit/>
          </a:bodyPr>
          <a:lstStyle/>
          <a:p>
            <a:pPr algn="r">
              <a:lnSpc>
                <a:spcPts val="1260"/>
              </a:lnSpc>
              <a:spcBef>
                <a:spcPct val="0"/>
              </a:spcBef>
            </a:pPr>
            <a:r>
              <a:rPr lang="en-US" sz="900">
                <a:solidFill>
                  <a:srgbClr val="000000"/>
                </a:solidFill>
                <a:latin typeface="Noto Serif Japanese"/>
                <a:ea typeface="Noto Serif Japanese"/>
                <a:cs typeface="Noto Serif Japanese"/>
                <a:sym typeface="Noto Serif Japanese"/>
              </a:rPr>
              <a:t>コメント | </a:t>
            </a:r>
            <a:r>
              <a:rPr lang="en-US" sz="900">
                <a:solidFill>
                  <a:srgbClr val="000000"/>
                </a:solidFill>
                <a:latin typeface="Noto Serif Japanese"/>
                <a:ea typeface="Noto Serif Japanese"/>
                <a:cs typeface="Noto Serif Japanese"/>
                <a:sym typeface="Noto Serif Japanese"/>
              </a:rPr>
              <a:t> (国・地域)</a:t>
            </a:r>
          </a:p>
        </p:txBody>
      </p:sp>
      <p:sp>
        <p:nvSpPr>
          <p:cNvPr name="TextBox 18" id="18"/>
          <p:cNvSpPr txBox="true"/>
          <p:nvPr/>
        </p:nvSpPr>
        <p:spPr>
          <a:xfrm rot="0">
            <a:off x="479089" y="4447671"/>
            <a:ext cx="5496129"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Japanese"/>
                <a:ea typeface="Noto Serif Japanese"/>
                <a:cs typeface="Noto Serif Japanese"/>
                <a:sym typeface="Noto Serif Japanese"/>
              </a:rPr>
              <a:t>ソアヴェ・クラッシコ / テヌータ・オイジー</a:t>
            </a:r>
          </a:p>
        </p:txBody>
      </p:sp>
      <p:sp>
        <p:nvSpPr>
          <p:cNvPr name="TextBox 19" id="19"/>
          <p:cNvSpPr txBox="true"/>
          <p:nvPr/>
        </p:nvSpPr>
        <p:spPr>
          <a:xfrm rot="0">
            <a:off x="398689" y="4232601"/>
            <a:ext cx="5280913"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a:ea typeface="Noto Serif"/>
                <a:cs typeface="Noto Serif"/>
                <a:sym typeface="Noto Serif"/>
              </a:rPr>
              <a:t>2021</a:t>
            </a:r>
            <a:r>
              <a:rPr lang="en-US" sz="1200">
                <a:solidFill>
                  <a:srgbClr val="000000"/>
                </a:solidFill>
                <a:latin typeface="Noto Serif"/>
                <a:ea typeface="Noto Serif"/>
                <a:cs typeface="Noto Serif"/>
                <a:sym typeface="Noto Serif"/>
              </a:rPr>
              <a:t> Soave Classico / Tenuta Oisy</a:t>
            </a:r>
          </a:p>
        </p:txBody>
      </p:sp>
      <p:sp>
        <p:nvSpPr>
          <p:cNvPr name="TextBox 20" id="20"/>
          <p:cNvSpPr txBox="true"/>
          <p:nvPr/>
        </p:nvSpPr>
        <p:spPr>
          <a:xfrm rot="0">
            <a:off x="5880128" y="4447671"/>
            <a:ext cx="1051196" cy="198120"/>
          </a:xfrm>
          <a:prstGeom prst="rect">
            <a:avLst/>
          </a:prstGeom>
        </p:spPr>
        <p:txBody>
          <a:bodyPr anchor="t" rtlCol="false" tIns="0" lIns="0" bIns="0" rIns="0">
            <a:spAutoFit/>
          </a:bodyPr>
          <a:lstStyle/>
          <a:p>
            <a:pPr algn="r">
              <a:lnSpc>
                <a:spcPts val="1679"/>
              </a:lnSpc>
              <a:spcBef>
                <a:spcPct val="0"/>
              </a:spcBef>
            </a:pPr>
            <a:r>
              <a:rPr lang="en-US" sz="1200">
                <a:solidFill>
                  <a:srgbClr val="000000"/>
                </a:solidFill>
                <a:latin typeface="Noto Serif"/>
                <a:ea typeface="Noto Serif"/>
                <a:cs typeface="Noto Serif"/>
                <a:sym typeface="Noto Serif"/>
              </a:rPr>
              <a:t>￥800/Glass</a:t>
            </a:r>
          </a:p>
        </p:txBody>
      </p:sp>
      <p:sp>
        <p:nvSpPr>
          <p:cNvPr name="TextBox 21" id="21"/>
          <p:cNvSpPr txBox="true"/>
          <p:nvPr/>
        </p:nvSpPr>
        <p:spPr>
          <a:xfrm rot="0">
            <a:off x="551089" y="4664841"/>
            <a:ext cx="5817104" cy="148590"/>
          </a:xfrm>
          <a:prstGeom prst="rect">
            <a:avLst/>
          </a:prstGeom>
        </p:spPr>
        <p:txBody>
          <a:bodyPr anchor="t" rtlCol="false" tIns="0" lIns="0" bIns="0" rIns="0">
            <a:spAutoFit/>
          </a:bodyPr>
          <a:lstStyle/>
          <a:p>
            <a:pPr algn="r">
              <a:lnSpc>
                <a:spcPts val="1260"/>
              </a:lnSpc>
              <a:spcBef>
                <a:spcPct val="0"/>
              </a:spcBef>
            </a:pPr>
            <a:r>
              <a:rPr lang="en-US" sz="900">
                <a:solidFill>
                  <a:srgbClr val="000000"/>
                </a:solidFill>
                <a:latin typeface="Noto Serif Japanese"/>
                <a:ea typeface="Noto Serif Japanese"/>
                <a:cs typeface="Noto Serif Japanese"/>
                <a:sym typeface="Noto Serif Japanese"/>
              </a:rPr>
              <a:t>火山性土壌が生むミネラル感とキレのある味わい ｜（イタリア・ヴェネト）</a:t>
            </a:r>
          </a:p>
        </p:txBody>
      </p:sp>
      <p:sp>
        <p:nvSpPr>
          <p:cNvPr name="TextBox 22" id="22"/>
          <p:cNvSpPr txBox="true"/>
          <p:nvPr/>
        </p:nvSpPr>
        <p:spPr>
          <a:xfrm rot="0">
            <a:off x="479089" y="5025961"/>
            <a:ext cx="5496129"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Japanese"/>
                <a:ea typeface="Noto Serif Japanese"/>
                <a:cs typeface="Noto Serif Japanese"/>
                <a:sym typeface="Noto Serif Japanese"/>
              </a:rPr>
              <a:t>シャルドネ・レゼルヴ</a:t>
            </a:r>
            <a:r>
              <a:rPr lang="en-US" sz="1200">
                <a:solidFill>
                  <a:srgbClr val="000000"/>
                </a:solidFill>
                <a:latin typeface="Noto Serif Japanese"/>
                <a:ea typeface="Noto Serif Japanese"/>
                <a:cs typeface="Noto Serif Japanese"/>
                <a:sym typeface="Noto Serif Japanese"/>
              </a:rPr>
              <a:t> / オイジー・エステート</a:t>
            </a:r>
          </a:p>
        </p:txBody>
      </p:sp>
      <p:sp>
        <p:nvSpPr>
          <p:cNvPr name="TextBox 23" id="23"/>
          <p:cNvSpPr txBox="true"/>
          <p:nvPr/>
        </p:nvSpPr>
        <p:spPr>
          <a:xfrm rot="0">
            <a:off x="398689" y="4810891"/>
            <a:ext cx="5280913"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a:ea typeface="Noto Serif"/>
                <a:cs typeface="Noto Serif"/>
                <a:sym typeface="Noto Serif"/>
              </a:rPr>
              <a:t>2021 Chardo</a:t>
            </a:r>
            <a:r>
              <a:rPr lang="en-US" sz="1200">
                <a:solidFill>
                  <a:srgbClr val="000000"/>
                </a:solidFill>
                <a:latin typeface="Noto Serif"/>
                <a:ea typeface="Noto Serif"/>
                <a:cs typeface="Noto Serif"/>
                <a:sym typeface="Noto Serif"/>
              </a:rPr>
              <a:t>nnay Reserve / Oisy Estate</a:t>
            </a:r>
          </a:p>
        </p:txBody>
      </p:sp>
      <p:sp>
        <p:nvSpPr>
          <p:cNvPr name="TextBox 24" id="24"/>
          <p:cNvSpPr txBox="true"/>
          <p:nvPr/>
        </p:nvSpPr>
        <p:spPr>
          <a:xfrm rot="0">
            <a:off x="5880128" y="5025961"/>
            <a:ext cx="1051196" cy="198120"/>
          </a:xfrm>
          <a:prstGeom prst="rect">
            <a:avLst/>
          </a:prstGeom>
        </p:spPr>
        <p:txBody>
          <a:bodyPr anchor="t" rtlCol="false" tIns="0" lIns="0" bIns="0" rIns="0">
            <a:spAutoFit/>
          </a:bodyPr>
          <a:lstStyle/>
          <a:p>
            <a:pPr algn="r">
              <a:lnSpc>
                <a:spcPts val="1679"/>
              </a:lnSpc>
              <a:spcBef>
                <a:spcPct val="0"/>
              </a:spcBef>
            </a:pPr>
            <a:r>
              <a:rPr lang="en-US" sz="1200">
                <a:solidFill>
                  <a:srgbClr val="000000"/>
                </a:solidFill>
                <a:latin typeface="Noto Serif"/>
                <a:ea typeface="Noto Serif"/>
                <a:cs typeface="Noto Serif"/>
                <a:sym typeface="Noto Serif"/>
              </a:rPr>
              <a:t>￥1,200/Glass</a:t>
            </a:r>
          </a:p>
        </p:txBody>
      </p:sp>
      <p:sp>
        <p:nvSpPr>
          <p:cNvPr name="TextBox 25" id="25"/>
          <p:cNvSpPr txBox="true"/>
          <p:nvPr/>
        </p:nvSpPr>
        <p:spPr>
          <a:xfrm rot="0">
            <a:off x="551089" y="5243131"/>
            <a:ext cx="5817104" cy="148590"/>
          </a:xfrm>
          <a:prstGeom prst="rect">
            <a:avLst/>
          </a:prstGeom>
        </p:spPr>
        <p:txBody>
          <a:bodyPr anchor="t" rtlCol="false" tIns="0" lIns="0" bIns="0" rIns="0">
            <a:spAutoFit/>
          </a:bodyPr>
          <a:lstStyle/>
          <a:p>
            <a:pPr algn="r">
              <a:lnSpc>
                <a:spcPts val="1260"/>
              </a:lnSpc>
              <a:spcBef>
                <a:spcPct val="0"/>
              </a:spcBef>
            </a:pPr>
            <a:r>
              <a:rPr lang="en-US" sz="900">
                <a:solidFill>
                  <a:srgbClr val="000000"/>
                </a:solidFill>
                <a:latin typeface="Noto Serif Japanese"/>
                <a:ea typeface="Noto Serif Japanese"/>
                <a:cs typeface="Noto Serif Japanese"/>
                <a:sym typeface="Noto Serif Japanese"/>
              </a:rPr>
              <a:t>太陽の恵みを受けたファットで力強い果実味と樽香の調和 ｜（アメリカ・カリフォルニア）</a:t>
            </a:r>
          </a:p>
        </p:txBody>
      </p:sp>
      <p:sp>
        <p:nvSpPr>
          <p:cNvPr name="TextBox 26" id="26"/>
          <p:cNvSpPr txBox="true"/>
          <p:nvPr/>
        </p:nvSpPr>
        <p:spPr>
          <a:xfrm rot="0">
            <a:off x="218345" y="3761903"/>
            <a:ext cx="3446662" cy="264160"/>
          </a:xfrm>
          <a:prstGeom prst="rect">
            <a:avLst/>
          </a:prstGeom>
        </p:spPr>
        <p:txBody>
          <a:bodyPr anchor="t" rtlCol="false" tIns="0" lIns="0" bIns="0" rIns="0">
            <a:spAutoFit/>
          </a:bodyPr>
          <a:lstStyle/>
          <a:p>
            <a:pPr algn="l">
              <a:lnSpc>
                <a:spcPts val="2239"/>
              </a:lnSpc>
              <a:spcBef>
                <a:spcPct val="0"/>
              </a:spcBef>
            </a:pPr>
            <a:r>
              <a:rPr lang="en-US" sz="1599">
                <a:solidFill>
                  <a:srgbClr val="000000"/>
                </a:solidFill>
                <a:latin typeface="Noto Serif Japanese"/>
                <a:ea typeface="Noto Serif Japanese"/>
                <a:cs typeface="Noto Serif Japanese"/>
                <a:sym typeface="Noto Serif Japanese"/>
              </a:rPr>
              <a:t>白ワイン - White Wine -</a:t>
            </a:r>
          </a:p>
        </p:txBody>
      </p:sp>
      <p:sp>
        <p:nvSpPr>
          <p:cNvPr name="AutoShape 27" id="27"/>
          <p:cNvSpPr/>
          <p:nvPr/>
        </p:nvSpPr>
        <p:spPr>
          <a:xfrm>
            <a:off x="218345" y="4090496"/>
            <a:ext cx="3446662" cy="0"/>
          </a:xfrm>
          <a:prstGeom prst="line">
            <a:avLst/>
          </a:prstGeom>
          <a:ln cap="flat" w="19050">
            <a:solidFill>
              <a:srgbClr val="000000"/>
            </a:solidFill>
            <a:prstDash val="solid"/>
            <a:headEnd type="none" len="sm" w="sm"/>
            <a:tailEnd type="none" len="sm" w="sm"/>
          </a:ln>
        </p:spPr>
      </p:sp>
      <p:sp>
        <p:nvSpPr>
          <p:cNvPr name="TextBox 28" id="28"/>
          <p:cNvSpPr txBox="true"/>
          <p:nvPr/>
        </p:nvSpPr>
        <p:spPr>
          <a:xfrm rot="0">
            <a:off x="479089" y="8670143"/>
            <a:ext cx="5496129"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Japanese"/>
                <a:ea typeface="Noto Serif Japanese"/>
                <a:cs typeface="Noto Serif Japanese"/>
                <a:sym typeface="Noto Serif Japanese"/>
              </a:rPr>
              <a:t>モンテプルチャーノ・ダブルッツォ</a:t>
            </a:r>
            <a:r>
              <a:rPr lang="en-US" sz="1200">
                <a:solidFill>
                  <a:srgbClr val="000000"/>
                </a:solidFill>
                <a:latin typeface="Noto Serif Japanese"/>
                <a:ea typeface="Noto Serif Japanese"/>
                <a:cs typeface="Noto Serif Japanese"/>
                <a:sym typeface="Noto Serif Japanese"/>
              </a:rPr>
              <a:t> / カンティーナ・オイジー</a:t>
            </a:r>
          </a:p>
        </p:txBody>
      </p:sp>
      <p:sp>
        <p:nvSpPr>
          <p:cNvPr name="TextBox 29" id="29"/>
          <p:cNvSpPr txBox="true"/>
          <p:nvPr/>
        </p:nvSpPr>
        <p:spPr>
          <a:xfrm rot="0">
            <a:off x="398689" y="8455073"/>
            <a:ext cx="5280913"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a:ea typeface="Noto Serif"/>
                <a:cs typeface="Noto Serif"/>
                <a:sym typeface="Noto Serif"/>
              </a:rPr>
              <a:t>2022 Montepulc</a:t>
            </a:r>
            <a:r>
              <a:rPr lang="en-US" sz="1200">
                <a:solidFill>
                  <a:srgbClr val="000000"/>
                </a:solidFill>
                <a:latin typeface="Noto Serif"/>
                <a:ea typeface="Noto Serif"/>
                <a:cs typeface="Noto Serif"/>
                <a:sym typeface="Noto Serif"/>
              </a:rPr>
              <a:t>iano d’Abruzzo / Cantina Oisy</a:t>
            </a:r>
          </a:p>
        </p:txBody>
      </p:sp>
      <p:sp>
        <p:nvSpPr>
          <p:cNvPr name="TextBox 30" id="30"/>
          <p:cNvSpPr txBox="true"/>
          <p:nvPr/>
        </p:nvSpPr>
        <p:spPr>
          <a:xfrm rot="0">
            <a:off x="5880128" y="8670143"/>
            <a:ext cx="1051196" cy="198120"/>
          </a:xfrm>
          <a:prstGeom prst="rect">
            <a:avLst/>
          </a:prstGeom>
        </p:spPr>
        <p:txBody>
          <a:bodyPr anchor="t" rtlCol="false" tIns="0" lIns="0" bIns="0" rIns="0">
            <a:spAutoFit/>
          </a:bodyPr>
          <a:lstStyle/>
          <a:p>
            <a:pPr algn="r">
              <a:lnSpc>
                <a:spcPts val="1679"/>
              </a:lnSpc>
              <a:spcBef>
                <a:spcPct val="0"/>
              </a:spcBef>
            </a:pPr>
            <a:r>
              <a:rPr lang="en-US" sz="1200">
                <a:solidFill>
                  <a:srgbClr val="000000"/>
                </a:solidFill>
                <a:latin typeface="Noto Serif"/>
                <a:ea typeface="Noto Serif"/>
                <a:cs typeface="Noto Serif"/>
                <a:sym typeface="Noto Serif"/>
              </a:rPr>
              <a:t>￥900/Glass</a:t>
            </a:r>
          </a:p>
        </p:txBody>
      </p:sp>
      <p:sp>
        <p:nvSpPr>
          <p:cNvPr name="TextBox 31" id="31"/>
          <p:cNvSpPr txBox="true"/>
          <p:nvPr/>
        </p:nvSpPr>
        <p:spPr>
          <a:xfrm rot="0">
            <a:off x="398689" y="8887313"/>
            <a:ext cx="5969504" cy="148590"/>
          </a:xfrm>
          <a:prstGeom prst="rect">
            <a:avLst/>
          </a:prstGeom>
        </p:spPr>
        <p:txBody>
          <a:bodyPr anchor="t" rtlCol="false" tIns="0" lIns="0" bIns="0" rIns="0">
            <a:spAutoFit/>
          </a:bodyPr>
          <a:lstStyle/>
          <a:p>
            <a:pPr algn="r">
              <a:lnSpc>
                <a:spcPts val="1260"/>
              </a:lnSpc>
              <a:spcBef>
                <a:spcPct val="0"/>
              </a:spcBef>
            </a:pPr>
            <a:r>
              <a:rPr lang="en-US" sz="900">
                <a:solidFill>
                  <a:srgbClr val="000000"/>
                </a:solidFill>
                <a:latin typeface="Noto Serif Japanese"/>
                <a:ea typeface="Noto Serif Japanese"/>
                <a:cs typeface="Noto Serif Japanese"/>
                <a:sym typeface="Noto Serif Japanese"/>
              </a:rPr>
              <a:t>（イタリア・アブルッツォ）</a:t>
            </a:r>
          </a:p>
        </p:txBody>
      </p:sp>
      <p:sp>
        <p:nvSpPr>
          <p:cNvPr name="TextBox 32" id="32"/>
          <p:cNvSpPr txBox="true"/>
          <p:nvPr/>
        </p:nvSpPr>
        <p:spPr>
          <a:xfrm rot="0">
            <a:off x="479089" y="9471180"/>
            <a:ext cx="5496129"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Japanese"/>
                <a:ea typeface="Noto Serif Japanese"/>
                <a:cs typeface="Noto Serif Japanese"/>
                <a:sym typeface="Noto Serif Japanese"/>
              </a:rPr>
              <a:t>ジュヴレ＝シャンベルタン</a:t>
            </a:r>
            <a:r>
              <a:rPr lang="en-US" sz="1200">
                <a:solidFill>
                  <a:srgbClr val="000000"/>
                </a:solidFill>
                <a:latin typeface="Noto Serif Japanese"/>
                <a:ea typeface="Noto Serif Japanese"/>
                <a:cs typeface="Noto Serif Japanese"/>
                <a:sym typeface="Noto Serif Japanese"/>
              </a:rPr>
              <a:t>/ ドメーヌ・オイジー</a:t>
            </a:r>
          </a:p>
        </p:txBody>
      </p:sp>
      <p:sp>
        <p:nvSpPr>
          <p:cNvPr name="TextBox 33" id="33"/>
          <p:cNvSpPr txBox="true"/>
          <p:nvPr/>
        </p:nvSpPr>
        <p:spPr>
          <a:xfrm rot="0">
            <a:off x="398689" y="9256110"/>
            <a:ext cx="5280913"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a:ea typeface="Noto Serif"/>
                <a:cs typeface="Noto Serif"/>
                <a:sym typeface="Noto Serif"/>
              </a:rPr>
              <a:t>2019 Gevrey-Chambertin</a:t>
            </a:r>
            <a:r>
              <a:rPr lang="en-US" sz="1200">
                <a:solidFill>
                  <a:srgbClr val="000000"/>
                </a:solidFill>
                <a:latin typeface="Noto Serif"/>
                <a:ea typeface="Noto Serif"/>
                <a:cs typeface="Noto Serif"/>
                <a:sym typeface="Noto Serif"/>
              </a:rPr>
              <a:t>/ Domaine Oisy</a:t>
            </a:r>
          </a:p>
        </p:txBody>
      </p:sp>
      <p:sp>
        <p:nvSpPr>
          <p:cNvPr name="TextBox 34" id="34"/>
          <p:cNvSpPr txBox="true"/>
          <p:nvPr/>
        </p:nvSpPr>
        <p:spPr>
          <a:xfrm rot="0">
            <a:off x="5880128" y="9471180"/>
            <a:ext cx="1051196" cy="198120"/>
          </a:xfrm>
          <a:prstGeom prst="rect">
            <a:avLst/>
          </a:prstGeom>
        </p:spPr>
        <p:txBody>
          <a:bodyPr anchor="t" rtlCol="false" tIns="0" lIns="0" bIns="0" rIns="0">
            <a:spAutoFit/>
          </a:bodyPr>
          <a:lstStyle/>
          <a:p>
            <a:pPr algn="r">
              <a:lnSpc>
                <a:spcPts val="1679"/>
              </a:lnSpc>
              <a:spcBef>
                <a:spcPct val="0"/>
              </a:spcBef>
            </a:pPr>
            <a:r>
              <a:rPr lang="en-US" sz="1200">
                <a:solidFill>
                  <a:srgbClr val="000000"/>
                </a:solidFill>
                <a:latin typeface="Noto Serif"/>
                <a:ea typeface="Noto Serif"/>
                <a:cs typeface="Noto Serif"/>
                <a:sym typeface="Noto Serif"/>
              </a:rPr>
              <a:t>￥1,500/Glass</a:t>
            </a:r>
          </a:p>
        </p:txBody>
      </p:sp>
      <p:sp>
        <p:nvSpPr>
          <p:cNvPr name="TextBox 35" id="35"/>
          <p:cNvSpPr txBox="true"/>
          <p:nvPr/>
        </p:nvSpPr>
        <p:spPr>
          <a:xfrm rot="0">
            <a:off x="551089" y="9688350"/>
            <a:ext cx="5817104" cy="148590"/>
          </a:xfrm>
          <a:prstGeom prst="rect">
            <a:avLst/>
          </a:prstGeom>
        </p:spPr>
        <p:txBody>
          <a:bodyPr anchor="t" rtlCol="false" tIns="0" lIns="0" bIns="0" rIns="0">
            <a:spAutoFit/>
          </a:bodyPr>
          <a:lstStyle/>
          <a:p>
            <a:pPr algn="r">
              <a:lnSpc>
                <a:spcPts val="1260"/>
              </a:lnSpc>
              <a:spcBef>
                <a:spcPct val="0"/>
              </a:spcBef>
            </a:pPr>
            <a:r>
              <a:rPr lang="en-US" sz="900">
                <a:solidFill>
                  <a:srgbClr val="000000"/>
                </a:solidFill>
                <a:latin typeface="Noto Serif Japanese"/>
                <a:ea typeface="Noto Serif Japanese"/>
                <a:cs typeface="Noto Serif Japanese"/>
                <a:sym typeface="Noto Serif Japanese"/>
              </a:rPr>
              <a:t>（フランス・ブルゴーニュ）</a:t>
            </a:r>
          </a:p>
        </p:txBody>
      </p:sp>
      <p:sp>
        <p:nvSpPr>
          <p:cNvPr name="TextBox 36" id="36"/>
          <p:cNvSpPr txBox="true"/>
          <p:nvPr/>
        </p:nvSpPr>
        <p:spPr>
          <a:xfrm rot="0">
            <a:off x="218345" y="7897880"/>
            <a:ext cx="3446662" cy="264160"/>
          </a:xfrm>
          <a:prstGeom prst="rect">
            <a:avLst/>
          </a:prstGeom>
        </p:spPr>
        <p:txBody>
          <a:bodyPr anchor="t" rtlCol="false" tIns="0" lIns="0" bIns="0" rIns="0">
            <a:spAutoFit/>
          </a:bodyPr>
          <a:lstStyle/>
          <a:p>
            <a:pPr algn="l">
              <a:lnSpc>
                <a:spcPts val="2239"/>
              </a:lnSpc>
              <a:spcBef>
                <a:spcPct val="0"/>
              </a:spcBef>
            </a:pPr>
            <a:r>
              <a:rPr lang="en-US" sz="1599">
                <a:solidFill>
                  <a:srgbClr val="000000"/>
                </a:solidFill>
                <a:latin typeface="Noto Serif Japanese"/>
                <a:ea typeface="Noto Serif Japanese"/>
                <a:cs typeface="Noto Serif Japanese"/>
                <a:sym typeface="Noto Serif Japanese"/>
              </a:rPr>
              <a:t>赤ワイン - Red WIne -</a:t>
            </a:r>
          </a:p>
        </p:txBody>
      </p:sp>
      <p:sp>
        <p:nvSpPr>
          <p:cNvPr name="AutoShape 37" id="37"/>
          <p:cNvSpPr/>
          <p:nvPr/>
        </p:nvSpPr>
        <p:spPr>
          <a:xfrm>
            <a:off x="218345" y="8226473"/>
            <a:ext cx="3446662" cy="0"/>
          </a:xfrm>
          <a:prstGeom prst="line">
            <a:avLst/>
          </a:prstGeom>
          <a:ln cap="flat" w="19050">
            <a:solidFill>
              <a:srgbClr val="000000"/>
            </a:solidFill>
            <a:prstDash val="solid"/>
            <a:headEnd type="none" len="sm" w="sm"/>
            <a:tailEnd type="none" len="sm" w="sm"/>
          </a:ln>
        </p:spPr>
      </p:sp>
      <p:sp>
        <p:nvSpPr>
          <p:cNvPr name="TextBox 38" id="38"/>
          <p:cNvSpPr txBox="true"/>
          <p:nvPr/>
        </p:nvSpPr>
        <p:spPr>
          <a:xfrm rot="0">
            <a:off x="479089" y="6533235"/>
            <a:ext cx="5496129"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Japanese"/>
                <a:ea typeface="Noto Serif Japanese"/>
                <a:cs typeface="Noto Serif Japanese"/>
                <a:sym typeface="Noto Serif Japanese"/>
              </a:rPr>
              <a:t>コート・ド・プロヴァンス・ロゼ / シャトー・オイジー</a:t>
            </a:r>
          </a:p>
        </p:txBody>
      </p:sp>
      <p:sp>
        <p:nvSpPr>
          <p:cNvPr name="TextBox 39" id="39"/>
          <p:cNvSpPr txBox="true"/>
          <p:nvPr/>
        </p:nvSpPr>
        <p:spPr>
          <a:xfrm rot="0">
            <a:off x="398689" y="6318165"/>
            <a:ext cx="5280913"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a:ea typeface="Noto Serif"/>
                <a:cs typeface="Noto Serif"/>
                <a:sym typeface="Noto Serif"/>
              </a:rPr>
              <a:t>2021</a:t>
            </a:r>
            <a:r>
              <a:rPr lang="en-US" sz="1200">
                <a:solidFill>
                  <a:srgbClr val="000000"/>
                </a:solidFill>
                <a:latin typeface="Noto Serif"/>
                <a:ea typeface="Noto Serif"/>
                <a:cs typeface="Noto Serif"/>
                <a:sym typeface="Noto Serif"/>
              </a:rPr>
              <a:t> Côtes de Provence Rosé / Château Oisy</a:t>
            </a:r>
          </a:p>
        </p:txBody>
      </p:sp>
      <p:sp>
        <p:nvSpPr>
          <p:cNvPr name="TextBox 40" id="40"/>
          <p:cNvSpPr txBox="true"/>
          <p:nvPr/>
        </p:nvSpPr>
        <p:spPr>
          <a:xfrm rot="0">
            <a:off x="5880128" y="6533235"/>
            <a:ext cx="1051196" cy="198120"/>
          </a:xfrm>
          <a:prstGeom prst="rect">
            <a:avLst/>
          </a:prstGeom>
        </p:spPr>
        <p:txBody>
          <a:bodyPr anchor="t" rtlCol="false" tIns="0" lIns="0" bIns="0" rIns="0">
            <a:spAutoFit/>
          </a:bodyPr>
          <a:lstStyle/>
          <a:p>
            <a:pPr algn="r">
              <a:lnSpc>
                <a:spcPts val="1679"/>
              </a:lnSpc>
              <a:spcBef>
                <a:spcPct val="0"/>
              </a:spcBef>
            </a:pPr>
            <a:r>
              <a:rPr lang="en-US" sz="1200">
                <a:solidFill>
                  <a:srgbClr val="000000"/>
                </a:solidFill>
                <a:latin typeface="Noto Serif"/>
                <a:ea typeface="Noto Serif"/>
                <a:cs typeface="Noto Serif"/>
                <a:sym typeface="Noto Serif"/>
              </a:rPr>
              <a:t>￥800/Glass</a:t>
            </a:r>
          </a:p>
        </p:txBody>
      </p:sp>
      <p:sp>
        <p:nvSpPr>
          <p:cNvPr name="TextBox 41" id="41"/>
          <p:cNvSpPr txBox="true"/>
          <p:nvPr/>
        </p:nvSpPr>
        <p:spPr>
          <a:xfrm rot="0">
            <a:off x="551089" y="6750405"/>
            <a:ext cx="5817104" cy="148590"/>
          </a:xfrm>
          <a:prstGeom prst="rect">
            <a:avLst/>
          </a:prstGeom>
        </p:spPr>
        <p:txBody>
          <a:bodyPr anchor="t" rtlCol="false" tIns="0" lIns="0" bIns="0" rIns="0">
            <a:spAutoFit/>
          </a:bodyPr>
          <a:lstStyle/>
          <a:p>
            <a:pPr algn="r">
              <a:lnSpc>
                <a:spcPts val="1260"/>
              </a:lnSpc>
              <a:spcBef>
                <a:spcPct val="0"/>
              </a:spcBef>
            </a:pPr>
            <a:r>
              <a:rPr lang="en-US" sz="900">
                <a:solidFill>
                  <a:srgbClr val="000000"/>
                </a:solidFill>
                <a:latin typeface="Noto Serif Japanese"/>
                <a:ea typeface="Noto Serif Japanese"/>
                <a:cs typeface="Noto Serif Japanese"/>
                <a:sym typeface="Noto Serif Japanese"/>
              </a:rPr>
              <a:t>地中海の陽光がもたらす華やかで丸みのある果実 ｜（フランス・プロヴァンス）</a:t>
            </a:r>
          </a:p>
        </p:txBody>
      </p:sp>
      <p:sp>
        <p:nvSpPr>
          <p:cNvPr name="TextBox 42" id="42"/>
          <p:cNvSpPr txBox="true"/>
          <p:nvPr/>
        </p:nvSpPr>
        <p:spPr>
          <a:xfrm rot="0">
            <a:off x="479089" y="7095014"/>
            <a:ext cx="5496129"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Japanese"/>
                <a:ea typeface="Noto Serif Japanese"/>
                <a:cs typeface="Noto Serif Japanese"/>
                <a:sym typeface="Noto Serif Japanese"/>
              </a:rPr>
              <a:t>タヴェル・ロゼ</a:t>
            </a:r>
            <a:r>
              <a:rPr lang="en-US" sz="1200">
                <a:solidFill>
                  <a:srgbClr val="000000"/>
                </a:solidFill>
                <a:latin typeface="Noto Serif Japanese"/>
                <a:ea typeface="Noto Serif Japanese"/>
                <a:cs typeface="Noto Serif Japanese"/>
                <a:sym typeface="Noto Serif Japanese"/>
              </a:rPr>
              <a:t> / ドメーヌ・オイジー</a:t>
            </a:r>
          </a:p>
        </p:txBody>
      </p:sp>
      <p:sp>
        <p:nvSpPr>
          <p:cNvPr name="TextBox 43" id="43"/>
          <p:cNvSpPr txBox="true"/>
          <p:nvPr/>
        </p:nvSpPr>
        <p:spPr>
          <a:xfrm rot="0">
            <a:off x="398689" y="6879944"/>
            <a:ext cx="5280913"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a:ea typeface="Noto Serif"/>
                <a:cs typeface="Noto Serif"/>
                <a:sym typeface="Noto Serif"/>
              </a:rPr>
              <a:t>2021 Ta</a:t>
            </a:r>
            <a:r>
              <a:rPr lang="en-US" sz="1200">
                <a:solidFill>
                  <a:srgbClr val="000000"/>
                </a:solidFill>
                <a:latin typeface="Noto Serif"/>
                <a:ea typeface="Noto Serif"/>
                <a:cs typeface="Noto Serif"/>
                <a:sym typeface="Noto Serif"/>
              </a:rPr>
              <a:t>vel Rosé / Domaine Oisy</a:t>
            </a:r>
          </a:p>
        </p:txBody>
      </p:sp>
      <p:sp>
        <p:nvSpPr>
          <p:cNvPr name="TextBox 44" id="44"/>
          <p:cNvSpPr txBox="true"/>
          <p:nvPr/>
        </p:nvSpPr>
        <p:spPr>
          <a:xfrm rot="0">
            <a:off x="5880128" y="7095014"/>
            <a:ext cx="1051196" cy="198120"/>
          </a:xfrm>
          <a:prstGeom prst="rect">
            <a:avLst/>
          </a:prstGeom>
        </p:spPr>
        <p:txBody>
          <a:bodyPr anchor="t" rtlCol="false" tIns="0" lIns="0" bIns="0" rIns="0">
            <a:spAutoFit/>
          </a:bodyPr>
          <a:lstStyle/>
          <a:p>
            <a:pPr algn="r">
              <a:lnSpc>
                <a:spcPts val="1679"/>
              </a:lnSpc>
              <a:spcBef>
                <a:spcPct val="0"/>
              </a:spcBef>
            </a:pPr>
            <a:r>
              <a:rPr lang="en-US" sz="1200">
                <a:solidFill>
                  <a:srgbClr val="000000"/>
                </a:solidFill>
                <a:latin typeface="Noto Serif"/>
                <a:ea typeface="Noto Serif"/>
                <a:cs typeface="Noto Serif"/>
                <a:sym typeface="Noto Serif"/>
              </a:rPr>
              <a:t>￥1,200/Glass</a:t>
            </a:r>
          </a:p>
        </p:txBody>
      </p:sp>
      <p:sp>
        <p:nvSpPr>
          <p:cNvPr name="TextBox 45" id="45"/>
          <p:cNvSpPr txBox="true"/>
          <p:nvPr/>
        </p:nvSpPr>
        <p:spPr>
          <a:xfrm rot="0">
            <a:off x="551089" y="7312184"/>
            <a:ext cx="5817104" cy="148590"/>
          </a:xfrm>
          <a:prstGeom prst="rect">
            <a:avLst/>
          </a:prstGeom>
        </p:spPr>
        <p:txBody>
          <a:bodyPr anchor="t" rtlCol="false" tIns="0" lIns="0" bIns="0" rIns="0">
            <a:spAutoFit/>
          </a:bodyPr>
          <a:lstStyle/>
          <a:p>
            <a:pPr algn="r">
              <a:lnSpc>
                <a:spcPts val="1260"/>
              </a:lnSpc>
              <a:spcBef>
                <a:spcPct val="0"/>
              </a:spcBef>
            </a:pPr>
            <a:r>
              <a:rPr lang="en-US" sz="900">
                <a:solidFill>
                  <a:srgbClr val="000000"/>
                </a:solidFill>
                <a:latin typeface="Noto Serif Japanese"/>
                <a:ea typeface="Noto Serif Japanese"/>
                <a:cs typeface="Noto Serif Japanese"/>
                <a:sym typeface="Noto Serif Japanese"/>
              </a:rPr>
              <a:t>力強さとエレガンスを兼ね備えた、主役になる本格派 ｜（フランス・ローヌ）</a:t>
            </a:r>
          </a:p>
        </p:txBody>
      </p:sp>
      <p:sp>
        <p:nvSpPr>
          <p:cNvPr name="TextBox 46" id="46"/>
          <p:cNvSpPr txBox="true"/>
          <p:nvPr/>
        </p:nvSpPr>
        <p:spPr>
          <a:xfrm rot="0">
            <a:off x="218345" y="5847466"/>
            <a:ext cx="3446662" cy="264160"/>
          </a:xfrm>
          <a:prstGeom prst="rect">
            <a:avLst/>
          </a:prstGeom>
        </p:spPr>
        <p:txBody>
          <a:bodyPr anchor="t" rtlCol="false" tIns="0" lIns="0" bIns="0" rIns="0">
            <a:spAutoFit/>
          </a:bodyPr>
          <a:lstStyle/>
          <a:p>
            <a:pPr algn="l">
              <a:lnSpc>
                <a:spcPts val="2239"/>
              </a:lnSpc>
              <a:spcBef>
                <a:spcPct val="0"/>
              </a:spcBef>
            </a:pPr>
            <a:r>
              <a:rPr lang="en-US" sz="1599">
                <a:solidFill>
                  <a:srgbClr val="000000"/>
                </a:solidFill>
                <a:latin typeface="Noto Serif Japanese"/>
                <a:ea typeface="Noto Serif Japanese"/>
                <a:cs typeface="Noto Serif Japanese"/>
                <a:sym typeface="Noto Serif Japanese"/>
              </a:rPr>
              <a:t>ロゼワイン - Rose Wine -</a:t>
            </a:r>
          </a:p>
        </p:txBody>
      </p:sp>
      <p:sp>
        <p:nvSpPr>
          <p:cNvPr name="AutoShape 47" id="47"/>
          <p:cNvSpPr/>
          <p:nvPr/>
        </p:nvSpPr>
        <p:spPr>
          <a:xfrm>
            <a:off x="218345" y="6176060"/>
            <a:ext cx="3446662" cy="0"/>
          </a:xfrm>
          <a:prstGeom prst="line">
            <a:avLst/>
          </a:prstGeom>
          <a:ln cap="flat" w="19050">
            <a:solidFill>
              <a:srgbClr val="000000"/>
            </a:solidFill>
            <a:prstDash val="solid"/>
            <a:headEnd type="none" len="sm" w="sm"/>
            <a:tailEnd type="none" len="sm" w="sm"/>
          </a:ln>
        </p:spPr>
      </p:sp>
      <p:sp>
        <p:nvSpPr>
          <p:cNvPr name="TextBox 48" id="48"/>
          <p:cNvSpPr txBox="true"/>
          <p:nvPr/>
        </p:nvSpPr>
        <p:spPr>
          <a:xfrm rot="0">
            <a:off x="4653586" y="10202080"/>
            <a:ext cx="2650026" cy="174625"/>
          </a:xfrm>
          <a:prstGeom prst="rect">
            <a:avLst/>
          </a:prstGeom>
        </p:spPr>
        <p:txBody>
          <a:bodyPr anchor="t" rtlCol="false" tIns="0" lIns="0" bIns="0" rIns="0">
            <a:spAutoFit/>
          </a:bodyPr>
          <a:lstStyle/>
          <a:p>
            <a:pPr algn="ctr">
              <a:lnSpc>
                <a:spcPts val="1400"/>
              </a:lnSpc>
              <a:spcBef>
                <a:spcPct val="0"/>
              </a:spcBef>
            </a:pPr>
            <a:r>
              <a:rPr lang="en-US" sz="1000">
                <a:solidFill>
                  <a:srgbClr val="000000"/>
                </a:solidFill>
                <a:latin typeface="Noto Serif Japanese"/>
                <a:ea typeface="Noto Serif Japanese"/>
                <a:cs typeface="Noto Serif Japanese"/>
                <a:sym typeface="Noto Serif Japanese"/>
              </a:rPr>
              <a:t>価格は税込みです。   -Tax include</a:t>
            </a:r>
          </a:p>
        </p:txBody>
      </p:sp>
      <p:grpSp>
        <p:nvGrpSpPr>
          <p:cNvPr name="Group 49" id="49"/>
          <p:cNvGrpSpPr/>
          <p:nvPr/>
        </p:nvGrpSpPr>
        <p:grpSpPr>
          <a:xfrm rot="0">
            <a:off x="3167850" y="791620"/>
            <a:ext cx="1525679" cy="387741"/>
            <a:chOff x="0" y="0"/>
            <a:chExt cx="2034238" cy="516988"/>
          </a:xfrm>
        </p:grpSpPr>
        <p:sp>
          <p:nvSpPr>
            <p:cNvPr name="AutoShape 50" id="50"/>
            <p:cNvSpPr/>
            <p:nvPr/>
          </p:nvSpPr>
          <p:spPr>
            <a:xfrm>
              <a:off x="0" y="258494"/>
              <a:ext cx="2034238" cy="0"/>
            </a:xfrm>
            <a:prstGeom prst="line">
              <a:avLst/>
            </a:prstGeom>
            <a:ln cap="flat" w="12700">
              <a:solidFill>
                <a:srgbClr val="000000"/>
              </a:solidFill>
              <a:prstDash val="solid"/>
              <a:headEnd type="none" len="sm" w="sm"/>
              <a:tailEnd type="none" len="sm" w="sm"/>
            </a:ln>
          </p:spPr>
        </p:sp>
        <p:grpSp>
          <p:nvGrpSpPr>
            <p:cNvPr name="Group 51" id="51"/>
            <p:cNvGrpSpPr/>
            <p:nvPr/>
          </p:nvGrpSpPr>
          <p:grpSpPr>
            <a:xfrm rot="0">
              <a:off x="267829" y="0"/>
              <a:ext cx="1498580" cy="516988"/>
              <a:chOff x="0" y="0"/>
              <a:chExt cx="402793" cy="138958"/>
            </a:xfrm>
          </p:grpSpPr>
          <p:sp>
            <p:nvSpPr>
              <p:cNvPr name="Freeform 52" id="52"/>
              <p:cNvSpPr/>
              <p:nvPr/>
            </p:nvSpPr>
            <p:spPr>
              <a:xfrm flipH="false" flipV="false" rot="0">
                <a:off x="0" y="0"/>
                <a:ext cx="402793" cy="138958"/>
              </a:xfrm>
              <a:custGeom>
                <a:avLst/>
                <a:gdLst/>
                <a:ahLst/>
                <a:cxnLst/>
                <a:rect r="r" b="b" t="t" l="l"/>
                <a:pathLst>
                  <a:path h="138958" w="402793">
                    <a:moveTo>
                      <a:pt x="0" y="0"/>
                    </a:moveTo>
                    <a:lnTo>
                      <a:pt x="402793" y="0"/>
                    </a:lnTo>
                    <a:lnTo>
                      <a:pt x="402793" y="138958"/>
                    </a:lnTo>
                    <a:lnTo>
                      <a:pt x="0" y="138958"/>
                    </a:lnTo>
                    <a:close/>
                  </a:path>
                </a:pathLst>
              </a:custGeom>
              <a:solidFill>
                <a:srgbClr val="FFFFFF"/>
              </a:solidFill>
            </p:spPr>
          </p:sp>
          <p:sp>
            <p:nvSpPr>
              <p:cNvPr name="TextBox 53" id="53"/>
              <p:cNvSpPr txBox="true"/>
              <p:nvPr/>
            </p:nvSpPr>
            <p:spPr>
              <a:xfrm>
                <a:off x="0" y="-19050"/>
                <a:ext cx="402793" cy="158008"/>
              </a:xfrm>
              <a:prstGeom prst="rect">
                <a:avLst/>
              </a:prstGeom>
            </p:spPr>
            <p:txBody>
              <a:bodyPr anchor="ctr" rtlCol="false" tIns="50800" lIns="50800" bIns="50800" rIns="50800"/>
              <a:lstStyle/>
              <a:p>
                <a:pPr algn="ctr">
                  <a:lnSpc>
                    <a:spcPts val="1960"/>
                  </a:lnSpc>
                  <a:spcBef>
                    <a:spcPct val="0"/>
                  </a:spcBef>
                </a:pPr>
              </a:p>
            </p:txBody>
          </p:sp>
        </p:grpSp>
        <p:sp>
          <p:nvSpPr>
            <p:cNvPr name="TextBox 54" id="54"/>
            <p:cNvSpPr txBox="true"/>
            <p:nvPr/>
          </p:nvSpPr>
          <p:spPr>
            <a:xfrm rot="0">
              <a:off x="349302" y="120064"/>
              <a:ext cx="1335635" cy="257810"/>
            </a:xfrm>
            <a:prstGeom prst="rect">
              <a:avLst/>
            </a:prstGeom>
          </p:spPr>
          <p:txBody>
            <a:bodyPr anchor="t" rtlCol="false" tIns="0" lIns="0" bIns="0" rIns="0">
              <a:spAutoFit/>
            </a:bodyPr>
            <a:lstStyle/>
            <a:p>
              <a:pPr algn="ctr">
                <a:lnSpc>
                  <a:spcPts val="1679"/>
                </a:lnSpc>
                <a:spcBef>
                  <a:spcPct val="0"/>
                </a:spcBef>
              </a:pPr>
              <a:r>
                <a:rPr lang="en-US" sz="1200">
                  <a:solidFill>
                    <a:srgbClr val="000000"/>
                  </a:solidFill>
                  <a:latin typeface="Noto Serif Japanese"/>
                  <a:ea typeface="Noto Serif Japanese"/>
                  <a:cs typeface="Noto Serif Japanese"/>
                  <a:sym typeface="Noto Serif Japanese"/>
                </a:rPr>
                <a:t>グラスワイン</a:t>
              </a:r>
            </a:p>
          </p:txBody>
        </p:sp>
      </p:grpSp>
      <p:sp>
        <p:nvSpPr>
          <p:cNvPr name="TextBox 55" id="55"/>
          <p:cNvSpPr txBox="true"/>
          <p:nvPr/>
        </p:nvSpPr>
        <p:spPr>
          <a:xfrm rot="0">
            <a:off x="2199233" y="150785"/>
            <a:ext cx="3391521" cy="637550"/>
          </a:xfrm>
          <a:prstGeom prst="rect">
            <a:avLst/>
          </a:prstGeom>
        </p:spPr>
        <p:txBody>
          <a:bodyPr anchor="t" rtlCol="false" tIns="0" lIns="0" bIns="0" rIns="0">
            <a:spAutoFit/>
          </a:bodyPr>
          <a:lstStyle/>
          <a:p>
            <a:pPr algn="ctr">
              <a:lnSpc>
                <a:spcPts val="5284"/>
              </a:lnSpc>
              <a:spcBef>
                <a:spcPct val="0"/>
              </a:spcBef>
            </a:pPr>
            <a:r>
              <a:rPr lang="en-US" sz="3774">
                <a:solidFill>
                  <a:srgbClr val="000000"/>
                </a:solidFill>
                <a:latin typeface="Noto Serif"/>
                <a:ea typeface="Noto Serif"/>
                <a:cs typeface="Noto Serif"/>
                <a:sym typeface="Noto Serif"/>
              </a:rPr>
              <a:t>By the Glass</a:t>
            </a:r>
          </a:p>
        </p:txBody>
      </p:sp>
    </p:spTree>
  </p:cSld>
  <p:clrMapOvr>
    <a:masterClrMapping/>
  </p:clrMapOvr>
</p:sld>
</file>

<file path=ppt/slides/slide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AutoShape 2" id="2"/>
          <p:cNvSpPr/>
          <p:nvPr/>
        </p:nvSpPr>
        <p:spPr>
          <a:xfrm>
            <a:off x="3524017" y="10324114"/>
            <a:ext cx="511967" cy="0"/>
          </a:xfrm>
          <a:prstGeom prst="line">
            <a:avLst/>
          </a:prstGeom>
          <a:ln cap="flat" w="9525">
            <a:solidFill>
              <a:srgbClr val="000000"/>
            </a:solidFill>
            <a:prstDash val="solid"/>
            <a:headEnd type="none" len="sm" w="sm"/>
            <a:tailEnd type="none" len="sm" w="sm"/>
          </a:ln>
        </p:spPr>
      </p:sp>
      <p:grpSp>
        <p:nvGrpSpPr>
          <p:cNvPr name="Group 3" id="3"/>
          <p:cNvGrpSpPr/>
          <p:nvPr/>
        </p:nvGrpSpPr>
        <p:grpSpPr>
          <a:xfrm rot="0">
            <a:off x="3665007" y="10172294"/>
            <a:ext cx="229987" cy="303641"/>
            <a:chOff x="0" y="0"/>
            <a:chExt cx="82422" cy="108818"/>
          </a:xfrm>
        </p:grpSpPr>
        <p:sp>
          <p:nvSpPr>
            <p:cNvPr name="Freeform 4" id="4"/>
            <p:cNvSpPr/>
            <p:nvPr/>
          </p:nvSpPr>
          <p:spPr>
            <a:xfrm flipH="false" flipV="false" rot="0">
              <a:off x="0" y="0"/>
              <a:ext cx="82422" cy="108818"/>
            </a:xfrm>
            <a:custGeom>
              <a:avLst/>
              <a:gdLst/>
              <a:ahLst/>
              <a:cxnLst/>
              <a:rect r="r" b="b" t="t" l="l"/>
              <a:pathLst>
                <a:path h="108818" w="82422">
                  <a:moveTo>
                    <a:pt x="41211" y="0"/>
                  </a:moveTo>
                  <a:lnTo>
                    <a:pt x="41211" y="0"/>
                  </a:lnTo>
                  <a:cubicBezTo>
                    <a:pt x="52141" y="0"/>
                    <a:pt x="62623" y="4342"/>
                    <a:pt x="70352" y="12070"/>
                  </a:cubicBezTo>
                  <a:cubicBezTo>
                    <a:pt x="78080" y="19799"/>
                    <a:pt x="82422" y="30281"/>
                    <a:pt x="82422" y="41211"/>
                  </a:cubicBezTo>
                  <a:lnTo>
                    <a:pt x="82422" y="67607"/>
                  </a:lnTo>
                  <a:cubicBezTo>
                    <a:pt x="82422" y="90367"/>
                    <a:pt x="63971" y="108818"/>
                    <a:pt x="41211" y="108818"/>
                  </a:cubicBezTo>
                  <a:lnTo>
                    <a:pt x="41211" y="108818"/>
                  </a:lnTo>
                  <a:cubicBezTo>
                    <a:pt x="18451" y="108818"/>
                    <a:pt x="0" y="90367"/>
                    <a:pt x="0" y="67607"/>
                  </a:cubicBezTo>
                  <a:lnTo>
                    <a:pt x="0" y="41211"/>
                  </a:lnTo>
                  <a:cubicBezTo>
                    <a:pt x="0" y="18451"/>
                    <a:pt x="18451" y="0"/>
                    <a:pt x="41211" y="0"/>
                  </a:cubicBezTo>
                  <a:close/>
                </a:path>
              </a:pathLst>
            </a:custGeom>
            <a:solidFill>
              <a:srgbClr val="FFFFFF"/>
            </a:solidFill>
          </p:spPr>
        </p:sp>
        <p:sp>
          <p:nvSpPr>
            <p:cNvPr name="TextBox 5" id="5"/>
            <p:cNvSpPr txBox="true"/>
            <p:nvPr/>
          </p:nvSpPr>
          <p:spPr>
            <a:xfrm>
              <a:off x="0" y="-28575"/>
              <a:ext cx="82422" cy="137393"/>
            </a:xfrm>
            <a:prstGeom prst="rect">
              <a:avLst/>
            </a:prstGeom>
          </p:spPr>
          <p:txBody>
            <a:bodyPr anchor="ctr" rtlCol="false" tIns="50800" lIns="50800" bIns="50800" rIns="50800"/>
            <a:lstStyle/>
            <a:p>
              <a:pPr algn="ctr">
                <a:lnSpc>
                  <a:spcPts val="1679"/>
                </a:lnSpc>
              </a:pPr>
            </a:p>
          </p:txBody>
        </p:sp>
      </p:grpSp>
      <p:sp>
        <p:nvSpPr>
          <p:cNvPr name="TextBox 6" id="6"/>
          <p:cNvSpPr txBox="true"/>
          <p:nvPr/>
        </p:nvSpPr>
        <p:spPr>
          <a:xfrm rot="0">
            <a:off x="3745100" y="10229123"/>
            <a:ext cx="152400" cy="171450"/>
          </a:xfrm>
          <a:prstGeom prst="rect">
            <a:avLst/>
          </a:prstGeom>
        </p:spPr>
        <p:txBody>
          <a:bodyPr anchor="t" rtlCol="false" tIns="0" lIns="0" bIns="0" rIns="0" wrap="none">
            <a:spAutoFit/>
          </a:bodyPr>
          <a:lstStyle/>
          <a:p>
            <a:pPr algn="ctr">
              <a:lnSpc>
                <a:spcPts val="1400"/>
              </a:lnSpc>
              <a:spcBef>
                <a:spcPct val="0"/>
              </a:spcBef>
            </a:pPr>
            <a:r>
              <a:rPr lang="en-US" sz="1000">
                <a:solidFill>
                  <a:srgbClr val="000000"/>
                </a:solidFill>
                <a:latin typeface="Source Han Sans JP"/>
                <a:ea typeface="Source Han Sans JP"/>
                <a:cs typeface="Source Han Sans JP"/>
                <a:sym typeface="Source Han Sans JP"/>
              </a:rPr>
              <a:t>3</a:t>
            </a:r>
          </a:p>
        </p:txBody>
      </p:sp>
      <p:sp>
        <p:nvSpPr>
          <p:cNvPr name="TextBox 7" id="7"/>
          <p:cNvSpPr txBox="true"/>
          <p:nvPr/>
        </p:nvSpPr>
        <p:spPr>
          <a:xfrm rot="0">
            <a:off x="765949" y="2514253"/>
            <a:ext cx="5496129"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Japanese"/>
                <a:ea typeface="Noto Serif Japanese"/>
                <a:cs typeface="Noto Serif Japanese"/>
                <a:sym typeface="Noto Serif Japanese"/>
              </a:rPr>
              <a:t>プロセッコ・ディ・マーレ / カンティーナ・オイジー</a:t>
            </a:r>
          </a:p>
        </p:txBody>
      </p:sp>
      <p:sp>
        <p:nvSpPr>
          <p:cNvPr name="TextBox 8" id="8"/>
          <p:cNvSpPr txBox="true"/>
          <p:nvPr/>
        </p:nvSpPr>
        <p:spPr>
          <a:xfrm rot="0">
            <a:off x="398689" y="2299183"/>
            <a:ext cx="5280913"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a:ea typeface="Noto Serif"/>
                <a:cs typeface="Noto Serif"/>
                <a:sym typeface="Noto Serif"/>
              </a:rPr>
              <a:t>2020 </a:t>
            </a:r>
            <a:r>
              <a:rPr lang="en-US" sz="1200">
                <a:solidFill>
                  <a:srgbClr val="000000"/>
                </a:solidFill>
                <a:latin typeface="Noto Serif"/>
                <a:ea typeface="Noto Serif"/>
                <a:cs typeface="Noto Serif"/>
                <a:sym typeface="Noto Serif"/>
              </a:rPr>
              <a:t>Prosecco di Mare / Cantina Oisy </a:t>
            </a:r>
          </a:p>
        </p:txBody>
      </p:sp>
      <p:sp>
        <p:nvSpPr>
          <p:cNvPr name="TextBox 9" id="9"/>
          <p:cNvSpPr txBox="true"/>
          <p:nvPr/>
        </p:nvSpPr>
        <p:spPr>
          <a:xfrm rot="0">
            <a:off x="5880128" y="2514253"/>
            <a:ext cx="1051196" cy="198120"/>
          </a:xfrm>
          <a:prstGeom prst="rect">
            <a:avLst/>
          </a:prstGeom>
        </p:spPr>
        <p:txBody>
          <a:bodyPr anchor="t" rtlCol="false" tIns="0" lIns="0" bIns="0" rIns="0">
            <a:spAutoFit/>
          </a:bodyPr>
          <a:lstStyle/>
          <a:p>
            <a:pPr algn="r">
              <a:lnSpc>
                <a:spcPts val="1679"/>
              </a:lnSpc>
              <a:spcBef>
                <a:spcPct val="0"/>
              </a:spcBef>
            </a:pPr>
            <a:r>
              <a:rPr lang="en-US" sz="1200">
                <a:solidFill>
                  <a:srgbClr val="000000"/>
                </a:solidFill>
                <a:latin typeface="Noto Serif"/>
                <a:ea typeface="Noto Serif"/>
                <a:cs typeface="Noto Serif"/>
                <a:sym typeface="Noto Serif"/>
              </a:rPr>
              <a:t>￥1,980/Bottle</a:t>
            </a:r>
          </a:p>
        </p:txBody>
      </p:sp>
      <p:sp>
        <p:nvSpPr>
          <p:cNvPr name="TextBox 10" id="10"/>
          <p:cNvSpPr txBox="true"/>
          <p:nvPr/>
        </p:nvSpPr>
        <p:spPr>
          <a:xfrm rot="0">
            <a:off x="551089" y="2731423"/>
            <a:ext cx="5817104" cy="148590"/>
          </a:xfrm>
          <a:prstGeom prst="rect">
            <a:avLst/>
          </a:prstGeom>
        </p:spPr>
        <p:txBody>
          <a:bodyPr anchor="t" rtlCol="false" tIns="0" lIns="0" bIns="0" rIns="0">
            <a:spAutoFit/>
          </a:bodyPr>
          <a:lstStyle/>
          <a:p>
            <a:pPr algn="r">
              <a:lnSpc>
                <a:spcPts val="1260"/>
              </a:lnSpc>
              <a:spcBef>
                <a:spcPct val="0"/>
              </a:spcBef>
            </a:pPr>
            <a:r>
              <a:rPr lang="en-US" sz="900">
                <a:solidFill>
                  <a:srgbClr val="000000"/>
                </a:solidFill>
                <a:latin typeface="Noto Serif Japanese"/>
                <a:ea typeface="Noto Serif Japanese"/>
                <a:cs typeface="Noto Serif Japanese"/>
                <a:sym typeface="Noto Serif Japanese"/>
              </a:rPr>
              <a:t>海に近い畑で潮風のミネラルも感じるドライな泡｜（イタリア・ヴェネト）</a:t>
            </a:r>
          </a:p>
        </p:txBody>
      </p:sp>
      <p:sp>
        <p:nvSpPr>
          <p:cNvPr name="TextBox 11" id="11"/>
          <p:cNvSpPr txBox="true"/>
          <p:nvPr/>
        </p:nvSpPr>
        <p:spPr>
          <a:xfrm rot="0">
            <a:off x="765949" y="6301247"/>
            <a:ext cx="5496129"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Japanese"/>
                <a:ea typeface="Noto Serif Japanese"/>
                <a:cs typeface="Noto Serif Japanese"/>
                <a:sym typeface="Noto Serif Japanese"/>
              </a:rPr>
              <a:t>スパークリング・ソーヴィニヨン・ブラン / オイジー・エステート</a:t>
            </a:r>
          </a:p>
        </p:txBody>
      </p:sp>
      <p:sp>
        <p:nvSpPr>
          <p:cNvPr name="TextBox 12" id="12"/>
          <p:cNvSpPr txBox="true"/>
          <p:nvPr/>
        </p:nvSpPr>
        <p:spPr>
          <a:xfrm rot="0">
            <a:off x="398689" y="6086177"/>
            <a:ext cx="5280913"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a:ea typeface="Noto Serif"/>
                <a:cs typeface="Noto Serif"/>
                <a:sym typeface="Noto Serif"/>
              </a:rPr>
              <a:t>2021 </a:t>
            </a:r>
            <a:r>
              <a:rPr lang="en-US" sz="1200">
                <a:solidFill>
                  <a:srgbClr val="000000"/>
                </a:solidFill>
                <a:latin typeface="Noto Serif"/>
                <a:ea typeface="Noto Serif"/>
                <a:cs typeface="Noto Serif"/>
                <a:sym typeface="Noto Serif"/>
              </a:rPr>
              <a:t>Sparkling Sauvignon Blanc / Oisy Estate</a:t>
            </a:r>
          </a:p>
        </p:txBody>
      </p:sp>
      <p:sp>
        <p:nvSpPr>
          <p:cNvPr name="TextBox 13" id="13"/>
          <p:cNvSpPr txBox="true"/>
          <p:nvPr/>
        </p:nvSpPr>
        <p:spPr>
          <a:xfrm rot="0">
            <a:off x="5880128" y="6301247"/>
            <a:ext cx="1051196" cy="198120"/>
          </a:xfrm>
          <a:prstGeom prst="rect">
            <a:avLst/>
          </a:prstGeom>
        </p:spPr>
        <p:txBody>
          <a:bodyPr anchor="t" rtlCol="false" tIns="0" lIns="0" bIns="0" rIns="0">
            <a:spAutoFit/>
          </a:bodyPr>
          <a:lstStyle/>
          <a:p>
            <a:pPr algn="r">
              <a:lnSpc>
                <a:spcPts val="1679"/>
              </a:lnSpc>
              <a:spcBef>
                <a:spcPct val="0"/>
              </a:spcBef>
            </a:pPr>
            <a:r>
              <a:rPr lang="en-US" sz="1200">
                <a:solidFill>
                  <a:srgbClr val="000000"/>
                </a:solidFill>
                <a:latin typeface="Noto Serif"/>
                <a:ea typeface="Noto Serif"/>
                <a:cs typeface="Noto Serif"/>
                <a:sym typeface="Noto Serif"/>
              </a:rPr>
              <a:t>￥6,980/Bottle</a:t>
            </a:r>
          </a:p>
        </p:txBody>
      </p:sp>
      <p:sp>
        <p:nvSpPr>
          <p:cNvPr name="TextBox 14" id="14"/>
          <p:cNvSpPr txBox="true"/>
          <p:nvPr/>
        </p:nvSpPr>
        <p:spPr>
          <a:xfrm rot="0">
            <a:off x="551089" y="6518417"/>
            <a:ext cx="5817104" cy="148590"/>
          </a:xfrm>
          <a:prstGeom prst="rect">
            <a:avLst/>
          </a:prstGeom>
        </p:spPr>
        <p:txBody>
          <a:bodyPr anchor="t" rtlCol="false" tIns="0" lIns="0" bIns="0" rIns="0">
            <a:spAutoFit/>
          </a:bodyPr>
          <a:lstStyle/>
          <a:p>
            <a:pPr algn="r">
              <a:lnSpc>
                <a:spcPts val="1260"/>
              </a:lnSpc>
              <a:spcBef>
                <a:spcPct val="0"/>
              </a:spcBef>
            </a:pPr>
            <a:r>
              <a:rPr lang="en-US" sz="900">
                <a:solidFill>
                  <a:srgbClr val="000000"/>
                </a:solidFill>
                <a:latin typeface="Noto Serif Japanese"/>
                <a:ea typeface="Noto Serif Japanese"/>
                <a:cs typeface="Noto Serif Japanese"/>
                <a:sym typeface="Noto Serif Japanese"/>
              </a:rPr>
              <a:t>ハーブのような香りがもたらす清涼感｜（ニュージーランド・マールボロ）</a:t>
            </a:r>
          </a:p>
        </p:txBody>
      </p:sp>
      <p:sp>
        <p:nvSpPr>
          <p:cNvPr name="TextBox 15" id="15"/>
          <p:cNvSpPr txBox="true"/>
          <p:nvPr/>
        </p:nvSpPr>
        <p:spPr>
          <a:xfrm rot="0">
            <a:off x="765949" y="7055432"/>
            <a:ext cx="5496129"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Japanese"/>
                <a:ea typeface="Noto Serif Japanese"/>
                <a:cs typeface="Noto Serif Japanese"/>
                <a:sym typeface="Noto Serif Japanese"/>
              </a:rPr>
              <a:t>タスマニアン・キュヴェ / オイジー・ベイ・ヴィンヤーズ</a:t>
            </a:r>
          </a:p>
        </p:txBody>
      </p:sp>
      <p:sp>
        <p:nvSpPr>
          <p:cNvPr name="TextBox 16" id="16"/>
          <p:cNvSpPr txBox="true"/>
          <p:nvPr/>
        </p:nvSpPr>
        <p:spPr>
          <a:xfrm rot="0">
            <a:off x="398689" y="6840362"/>
            <a:ext cx="5280913"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a:ea typeface="Noto Serif"/>
                <a:cs typeface="Noto Serif"/>
                <a:sym typeface="Noto Serif"/>
              </a:rPr>
              <a:t>2022 </a:t>
            </a:r>
            <a:r>
              <a:rPr lang="en-US" sz="1200">
                <a:solidFill>
                  <a:srgbClr val="000000"/>
                </a:solidFill>
                <a:latin typeface="Noto Serif"/>
                <a:ea typeface="Noto Serif"/>
                <a:cs typeface="Noto Serif"/>
                <a:sym typeface="Noto Serif"/>
              </a:rPr>
              <a:t>Tasmanian Cuvee / Oisy Bay Vineyards</a:t>
            </a:r>
          </a:p>
        </p:txBody>
      </p:sp>
      <p:sp>
        <p:nvSpPr>
          <p:cNvPr name="TextBox 17" id="17"/>
          <p:cNvSpPr txBox="true"/>
          <p:nvPr/>
        </p:nvSpPr>
        <p:spPr>
          <a:xfrm rot="0">
            <a:off x="5880128" y="7055432"/>
            <a:ext cx="1051196" cy="198120"/>
          </a:xfrm>
          <a:prstGeom prst="rect">
            <a:avLst/>
          </a:prstGeom>
        </p:spPr>
        <p:txBody>
          <a:bodyPr anchor="t" rtlCol="false" tIns="0" lIns="0" bIns="0" rIns="0">
            <a:spAutoFit/>
          </a:bodyPr>
          <a:lstStyle/>
          <a:p>
            <a:pPr algn="r">
              <a:lnSpc>
                <a:spcPts val="1679"/>
              </a:lnSpc>
              <a:spcBef>
                <a:spcPct val="0"/>
              </a:spcBef>
            </a:pPr>
            <a:r>
              <a:rPr lang="en-US" sz="1200">
                <a:solidFill>
                  <a:srgbClr val="000000"/>
                </a:solidFill>
                <a:latin typeface="Noto Serif"/>
                <a:ea typeface="Noto Serif"/>
                <a:cs typeface="Noto Serif"/>
                <a:sym typeface="Noto Serif"/>
              </a:rPr>
              <a:t>￥6,980/Bottle</a:t>
            </a:r>
          </a:p>
        </p:txBody>
      </p:sp>
      <p:sp>
        <p:nvSpPr>
          <p:cNvPr name="TextBox 18" id="18"/>
          <p:cNvSpPr txBox="true"/>
          <p:nvPr/>
        </p:nvSpPr>
        <p:spPr>
          <a:xfrm rot="0">
            <a:off x="551089" y="7272602"/>
            <a:ext cx="5817104" cy="148590"/>
          </a:xfrm>
          <a:prstGeom prst="rect">
            <a:avLst/>
          </a:prstGeom>
        </p:spPr>
        <p:txBody>
          <a:bodyPr anchor="t" rtlCol="false" tIns="0" lIns="0" bIns="0" rIns="0">
            <a:spAutoFit/>
          </a:bodyPr>
          <a:lstStyle/>
          <a:p>
            <a:pPr algn="r">
              <a:lnSpc>
                <a:spcPts val="1260"/>
              </a:lnSpc>
              <a:spcBef>
                <a:spcPct val="0"/>
              </a:spcBef>
            </a:pPr>
            <a:r>
              <a:rPr lang="en-US" sz="900">
                <a:solidFill>
                  <a:srgbClr val="000000"/>
                </a:solidFill>
                <a:latin typeface="Noto Serif Japanese"/>
                <a:ea typeface="Noto Serif Japanese"/>
                <a:cs typeface="Noto Serif Japanese"/>
                <a:sym typeface="Noto Serif Japanese"/>
              </a:rPr>
              <a:t>海風と冷涼な気候が生む引き締まった酸味 | （オーストラリア・タスマニア）</a:t>
            </a:r>
          </a:p>
        </p:txBody>
      </p:sp>
      <p:sp>
        <p:nvSpPr>
          <p:cNvPr name="TextBox 19" id="19"/>
          <p:cNvSpPr txBox="true"/>
          <p:nvPr/>
        </p:nvSpPr>
        <p:spPr>
          <a:xfrm rot="0">
            <a:off x="765949" y="7816044"/>
            <a:ext cx="5496129"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Japanese"/>
                <a:ea typeface="Noto Serif Japanese"/>
                <a:cs typeface="Noto Serif Japanese"/>
                <a:sym typeface="Noto Serif Japanese"/>
              </a:rPr>
              <a:t>スパークリング・ブリュット / オイジー・エステート</a:t>
            </a:r>
          </a:p>
        </p:txBody>
      </p:sp>
      <p:sp>
        <p:nvSpPr>
          <p:cNvPr name="TextBox 20" id="20"/>
          <p:cNvSpPr txBox="true"/>
          <p:nvPr/>
        </p:nvSpPr>
        <p:spPr>
          <a:xfrm rot="0">
            <a:off x="398689" y="7600974"/>
            <a:ext cx="5280913"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a:ea typeface="Noto Serif"/>
                <a:cs typeface="Noto Serif"/>
                <a:sym typeface="Noto Serif"/>
              </a:rPr>
              <a:t>2021 </a:t>
            </a:r>
            <a:r>
              <a:rPr lang="en-US" sz="1200">
                <a:solidFill>
                  <a:srgbClr val="000000"/>
                </a:solidFill>
                <a:latin typeface="Noto Serif"/>
                <a:ea typeface="Noto Serif"/>
                <a:cs typeface="Noto Serif"/>
                <a:sym typeface="Noto Serif"/>
              </a:rPr>
              <a:t>Sparkling Brut / Oisy Estate</a:t>
            </a:r>
          </a:p>
        </p:txBody>
      </p:sp>
      <p:sp>
        <p:nvSpPr>
          <p:cNvPr name="TextBox 21" id="21"/>
          <p:cNvSpPr txBox="true"/>
          <p:nvPr/>
        </p:nvSpPr>
        <p:spPr>
          <a:xfrm rot="0">
            <a:off x="5880128" y="7816044"/>
            <a:ext cx="1051196" cy="198120"/>
          </a:xfrm>
          <a:prstGeom prst="rect">
            <a:avLst/>
          </a:prstGeom>
        </p:spPr>
        <p:txBody>
          <a:bodyPr anchor="t" rtlCol="false" tIns="0" lIns="0" bIns="0" rIns="0">
            <a:spAutoFit/>
          </a:bodyPr>
          <a:lstStyle/>
          <a:p>
            <a:pPr algn="r">
              <a:lnSpc>
                <a:spcPts val="1679"/>
              </a:lnSpc>
              <a:spcBef>
                <a:spcPct val="0"/>
              </a:spcBef>
            </a:pPr>
            <a:r>
              <a:rPr lang="en-US" sz="1200">
                <a:solidFill>
                  <a:srgbClr val="000000"/>
                </a:solidFill>
                <a:latin typeface="Noto Serif"/>
                <a:ea typeface="Noto Serif"/>
                <a:cs typeface="Noto Serif"/>
                <a:sym typeface="Noto Serif"/>
              </a:rPr>
              <a:t>￥7,980/Bottle</a:t>
            </a:r>
          </a:p>
        </p:txBody>
      </p:sp>
      <p:sp>
        <p:nvSpPr>
          <p:cNvPr name="TextBox 22" id="22"/>
          <p:cNvSpPr txBox="true"/>
          <p:nvPr/>
        </p:nvSpPr>
        <p:spPr>
          <a:xfrm rot="0">
            <a:off x="551089" y="8033214"/>
            <a:ext cx="5817104" cy="148590"/>
          </a:xfrm>
          <a:prstGeom prst="rect">
            <a:avLst/>
          </a:prstGeom>
        </p:spPr>
        <p:txBody>
          <a:bodyPr anchor="t" rtlCol="false" tIns="0" lIns="0" bIns="0" rIns="0">
            <a:spAutoFit/>
          </a:bodyPr>
          <a:lstStyle/>
          <a:p>
            <a:pPr algn="r">
              <a:lnSpc>
                <a:spcPts val="1260"/>
              </a:lnSpc>
              <a:spcBef>
                <a:spcPct val="0"/>
              </a:spcBef>
            </a:pPr>
            <a:r>
              <a:rPr lang="en-US" sz="900">
                <a:solidFill>
                  <a:srgbClr val="000000"/>
                </a:solidFill>
                <a:latin typeface="Noto Serif Japanese"/>
                <a:ea typeface="Noto Serif Japanese"/>
                <a:cs typeface="Noto Serif Japanese"/>
                <a:sym typeface="Noto Serif Japanese"/>
              </a:rPr>
              <a:t>太陽の恵みを受けた果実味豊かな泡｜（アメリカ・カリフォルニア）</a:t>
            </a:r>
          </a:p>
        </p:txBody>
      </p:sp>
      <p:sp>
        <p:nvSpPr>
          <p:cNvPr name="TextBox 23" id="23"/>
          <p:cNvSpPr txBox="true"/>
          <p:nvPr/>
        </p:nvSpPr>
        <p:spPr>
          <a:xfrm rot="0">
            <a:off x="765949" y="8573443"/>
            <a:ext cx="5496129"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Japanese"/>
                <a:ea typeface="Noto Serif Japanese"/>
                <a:cs typeface="Noto Serif Japanese"/>
                <a:sym typeface="Noto Serif Japanese"/>
              </a:rPr>
              <a:t>メトード・クラッシコ・リゼルヴァ / テヌータ・オイジー</a:t>
            </a:r>
          </a:p>
        </p:txBody>
      </p:sp>
      <p:sp>
        <p:nvSpPr>
          <p:cNvPr name="TextBox 24" id="24"/>
          <p:cNvSpPr txBox="true"/>
          <p:nvPr/>
        </p:nvSpPr>
        <p:spPr>
          <a:xfrm rot="0">
            <a:off x="398689" y="8358373"/>
            <a:ext cx="5280913"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a:ea typeface="Noto Serif"/>
                <a:cs typeface="Noto Serif"/>
                <a:sym typeface="Noto Serif"/>
              </a:rPr>
              <a:t>2020 Franciacorta Brut / Cantina Oisy</a:t>
            </a:r>
          </a:p>
        </p:txBody>
      </p:sp>
      <p:sp>
        <p:nvSpPr>
          <p:cNvPr name="TextBox 25" id="25"/>
          <p:cNvSpPr txBox="true"/>
          <p:nvPr/>
        </p:nvSpPr>
        <p:spPr>
          <a:xfrm rot="0">
            <a:off x="5880128" y="8573443"/>
            <a:ext cx="1051196" cy="198120"/>
          </a:xfrm>
          <a:prstGeom prst="rect">
            <a:avLst/>
          </a:prstGeom>
        </p:spPr>
        <p:txBody>
          <a:bodyPr anchor="t" rtlCol="false" tIns="0" lIns="0" bIns="0" rIns="0">
            <a:spAutoFit/>
          </a:bodyPr>
          <a:lstStyle/>
          <a:p>
            <a:pPr algn="r">
              <a:lnSpc>
                <a:spcPts val="1679"/>
              </a:lnSpc>
              <a:spcBef>
                <a:spcPct val="0"/>
              </a:spcBef>
            </a:pPr>
            <a:r>
              <a:rPr lang="en-US" sz="1200">
                <a:solidFill>
                  <a:srgbClr val="000000"/>
                </a:solidFill>
                <a:latin typeface="Noto Serif"/>
                <a:ea typeface="Noto Serif"/>
                <a:cs typeface="Noto Serif"/>
                <a:sym typeface="Noto Serif"/>
              </a:rPr>
              <a:t>￥8,980/Bottle</a:t>
            </a:r>
          </a:p>
        </p:txBody>
      </p:sp>
      <p:sp>
        <p:nvSpPr>
          <p:cNvPr name="TextBox 26" id="26"/>
          <p:cNvSpPr txBox="true"/>
          <p:nvPr/>
        </p:nvSpPr>
        <p:spPr>
          <a:xfrm rot="0">
            <a:off x="551089" y="8790613"/>
            <a:ext cx="5817104" cy="148590"/>
          </a:xfrm>
          <a:prstGeom prst="rect">
            <a:avLst/>
          </a:prstGeom>
        </p:spPr>
        <p:txBody>
          <a:bodyPr anchor="t" rtlCol="false" tIns="0" lIns="0" bIns="0" rIns="0">
            <a:spAutoFit/>
          </a:bodyPr>
          <a:lstStyle/>
          <a:p>
            <a:pPr algn="r">
              <a:lnSpc>
                <a:spcPts val="1260"/>
              </a:lnSpc>
              <a:spcBef>
                <a:spcPct val="0"/>
              </a:spcBef>
            </a:pPr>
            <a:r>
              <a:rPr lang="en-US" sz="900">
                <a:solidFill>
                  <a:srgbClr val="000000"/>
                </a:solidFill>
                <a:latin typeface="Noto Serif Japanese"/>
                <a:ea typeface="Noto Serif Japanese"/>
                <a:cs typeface="Noto Serif Japanese"/>
                <a:sym typeface="Noto Serif Japanese"/>
              </a:rPr>
              <a:t>アルプスの冷涼な気候が生む繊細で長い余韻｜(イタリア・ロンバルディア)</a:t>
            </a:r>
          </a:p>
        </p:txBody>
      </p:sp>
      <p:sp>
        <p:nvSpPr>
          <p:cNvPr name="TextBox 27" id="27"/>
          <p:cNvSpPr txBox="true"/>
          <p:nvPr/>
        </p:nvSpPr>
        <p:spPr>
          <a:xfrm rot="0">
            <a:off x="765949" y="3271652"/>
            <a:ext cx="5496129"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Japanese"/>
                <a:ea typeface="Noto Serif Japanese"/>
                <a:cs typeface="Noto Serif Japanese"/>
                <a:sym typeface="Noto Serif Japanese"/>
              </a:rPr>
              <a:t>カヴァ・エストレージャ / ボデガ・オイジー・ペネデス</a:t>
            </a:r>
          </a:p>
        </p:txBody>
      </p:sp>
      <p:sp>
        <p:nvSpPr>
          <p:cNvPr name="TextBox 28" id="28"/>
          <p:cNvSpPr txBox="true"/>
          <p:nvPr/>
        </p:nvSpPr>
        <p:spPr>
          <a:xfrm rot="0">
            <a:off x="398689" y="3056582"/>
            <a:ext cx="5280913"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a:ea typeface="Noto Serif"/>
                <a:cs typeface="Noto Serif"/>
                <a:sym typeface="Noto Serif"/>
              </a:rPr>
              <a:t>2022 </a:t>
            </a:r>
            <a:r>
              <a:rPr lang="en-US" sz="1200">
                <a:solidFill>
                  <a:srgbClr val="000000"/>
                </a:solidFill>
                <a:latin typeface="Noto Serif"/>
                <a:ea typeface="Noto Serif"/>
                <a:cs typeface="Noto Serif"/>
                <a:sym typeface="Noto Serif"/>
              </a:rPr>
              <a:t>Cava Estrella / Bodega Oisy Penedès</a:t>
            </a:r>
          </a:p>
        </p:txBody>
      </p:sp>
      <p:sp>
        <p:nvSpPr>
          <p:cNvPr name="TextBox 29" id="29"/>
          <p:cNvSpPr txBox="true"/>
          <p:nvPr/>
        </p:nvSpPr>
        <p:spPr>
          <a:xfrm rot="0">
            <a:off x="5880128" y="3271652"/>
            <a:ext cx="1051196" cy="198120"/>
          </a:xfrm>
          <a:prstGeom prst="rect">
            <a:avLst/>
          </a:prstGeom>
        </p:spPr>
        <p:txBody>
          <a:bodyPr anchor="t" rtlCol="false" tIns="0" lIns="0" bIns="0" rIns="0">
            <a:spAutoFit/>
          </a:bodyPr>
          <a:lstStyle/>
          <a:p>
            <a:pPr algn="r">
              <a:lnSpc>
                <a:spcPts val="1679"/>
              </a:lnSpc>
              <a:spcBef>
                <a:spcPct val="0"/>
              </a:spcBef>
            </a:pPr>
            <a:r>
              <a:rPr lang="en-US" sz="1200">
                <a:solidFill>
                  <a:srgbClr val="000000"/>
                </a:solidFill>
                <a:latin typeface="Noto Serif"/>
                <a:ea typeface="Noto Serif"/>
                <a:cs typeface="Noto Serif"/>
                <a:sym typeface="Noto Serif"/>
              </a:rPr>
              <a:t>￥2,980/Bottle</a:t>
            </a:r>
          </a:p>
        </p:txBody>
      </p:sp>
      <p:sp>
        <p:nvSpPr>
          <p:cNvPr name="TextBox 30" id="30"/>
          <p:cNvSpPr txBox="true"/>
          <p:nvPr/>
        </p:nvSpPr>
        <p:spPr>
          <a:xfrm rot="0">
            <a:off x="551089" y="3488822"/>
            <a:ext cx="5817104" cy="148590"/>
          </a:xfrm>
          <a:prstGeom prst="rect">
            <a:avLst/>
          </a:prstGeom>
        </p:spPr>
        <p:txBody>
          <a:bodyPr anchor="t" rtlCol="false" tIns="0" lIns="0" bIns="0" rIns="0">
            <a:spAutoFit/>
          </a:bodyPr>
          <a:lstStyle/>
          <a:p>
            <a:pPr algn="r">
              <a:lnSpc>
                <a:spcPts val="1260"/>
              </a:lnSpc>
              <a:spcBef>
                <a:spcPct val="0"/>
              </a:spcBef>
            </a:pPr>
            <a:r>
              <a:rPr lang="en-US" sz="900">
                <a:solidFill>
                  <a:srgbClr val="000000"/>
                </a:solidFill>
                <a:latin typeface="Noto Serif Japanese"/>
                <a:ea typeface="Noto Serif Japanese"/>
                <a:cs typeface="Noto Serif Japanese"/>
                <a:sym typeface="Noto Serif Japanese"/>
              </a:rPr>
              <a:t>石灰質土壌が生む柑橘香とキレのある酸味｜（スペイン・ペネデス）</a:t>
            </a:r>
          </a:p>
        </p:txBody>
      </p:sp>
      <p:sp>
        <p:nvSpPr>
          <p:cNvPr name="TextBox 31" id="31"/>
          <p:cNvSpPr txBox="true"/>
          <p:nvPr/>
        </p:nvSpPr>
        <p:spPr>
          <a:xfrm rot="0">
            <a:off x="765949" y="4029051"/>
            <a:ext cx="5496129"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Japanese"/>
                <a:ea typeface="Noto Serif Japanese"/>
                <a:cs typeface="Noto Serif Japanese"/>
                <a:sym typeface="Noto Serif Japanese"/>
              </a:rPr>
              <a:t>クレマン・ド・ロワール / ドメーヌ・オイジー</a:t>
            </a:r>
          </a:p>
        </p:txBody>
      </p:sp>
      <p:sp>
        <p:nvSpPr>
          <p:cNvPr name="TextBox 32" id="32"/>
          <p:cNvSpPr txBox="true"/>
          <p:nvPr/>
        </p:nvSpPr>
        <p:spPr>
          <a:xfrm rot="0">
            <a:off x="398689" y="3813981"/>
            <a:ext cx="5280913"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a:ea typeface="Noto Serif"/>
                <a:cs typeface="Noto Serif"/>
                <a:sym typeface="Noto Serif"/>
              </a:rPr>
              <a:t>2021 </a:t>
            </a:r>
            <a:r>
              <a:rPr lang="en-US" sz="1200">
                <a:solidFill>
                  <a:srgbClr val="000000"/>
                </a:solidFill>
                <a:latin typeface="Noto Serif"/>
                <a:ea typeface="Noto Serif"/>
                <a:cs typeface="Noto Serif"/>
                <a:sym typeface="Noto Serif"/>
              </a:rPr>
              <a:t>Cremant de Loire / Domaine Oisy </a:t>
            </a:r>
          </a:p>
        </p:txBody>
      </p:sp>
      <p:sp>
        <p:nvSpPr>
          <p:cNvPr name="TextBox 33" id="33"/>
          <p:cNvSpPr txBox="true"/>
          <p:nvPr/>
        </p:nvSpPr>
        <p:spPr>
          <a:xfrm rot="0">
            <a:off x="5880128" y="4029051"/>
            <a:ext cx="1051196" cy="198120"/>
          </a:xfrm>
          <a:prstGeom prst="rect">
            <a:avLst/>
          </a:prstGeom>
        </p:spPr>
        <p:txBody>
          <a:bodyPr anchor="t" rtlCol="false" tIns="0" lIns="0" bIns="0" rIns="0">
            <a:spAutoFit/>
          </a:bodyPr>
          <a:lstStyle/>
          <a:p>
            <a:pPr algn="r">
              <a:lnSpc>
                <a:spcPts val="1679"/>
              </a:lnSpc>
              <a:spcBef>
                <a:spcPct val="0"/>
              </a:spcBef>
            </a:pPr>
            <a:r>
              <a:rPr lang="en-US" sz="1200">
                <a:solidFill>
                  <a:srgbClr val="000000"/>
                </a:solidFill>
                <a:latin typeface="Noto Serif"/>
                <a:ea typeface="Noto Serif"/>
                <a:cs typeface="Noto Serif"/>
                <a:sym typeface="Noto Serif"/>
              </a:rPr>
              <a:t>￥3,980/Bottle</a:t>
            </a:r>
          </a:p>
        </p:txBody>
      </p:sp>
      <p:sp>
        <p:nvSpPr>
          <p:cNvPr name="TextBox 34" id="34"/>
          <p:cNvSpPr txBox="true"/>
          <p:nvPr/>
        </p:nvSpPr>
        <p:spPr>
          <a:xfrm rot="0">
            <a:off x="551089" y="4246221"/>
            <a:ext cx="5817104" cy="148590"/>
          </a:xfrm>
          <a:prstGeom prst="rect">
            <a:avLst/>
          </a:prstGeom>
        </p:spPr>
        <p:txBody>
          <a:bodyPr anchor="t" rtlCol="false" tIns="0" lIns="0" bIns="0" rIns="0">
            <a:spAutoFit/>
          </a:bodyPr>
          <a:lstStyle/>
          <a:p>
            <a:pPr algn="r">
              <a:lnSpc>
                <a:spcPts val="1260"/>
              </a:lnSpc>
              <a:spcBef>
                <a:spcPct val="0"/>
              </a:spcBef>
            </a:pPr>
            <a:r>
              <a:rPr lang="en-US" sz="900">
                <a:solidFill>
                  <a:srgbClr val="000000"/>
                </a:solidFill>
                <a:latin typeface="Noto Serif Japanese"/>
                <a:ea typeface="Noto Serif Japanese"/>
                <a:cs typeface="Noto Serif Japanese"/>
                <a:sym typeface="Noto Serif Japanese"/>
              </a:rPr>
              <a:t>ロワール河畔の涼しさが導く、爽やかで冷涼な果実味｜（フランス・ロワール）</a:t>
            </a:r>
          </a:p>
        </p:txBody>
      </p:sp>
      <p:sp>
        <p:nvSpPr>
          <p:cNvPr name="TextBox 35" id="35"/>
          <p:cNvSpPr txBox="true"/>
          <p:nvPr/>
        </p:nvSpPr>
        <p:spPr>
          <a:xfrm rot="0">
            <a:off x="765949" y="4802286"/>
            <a:ext cx="5496129"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Japanese"/>
                <a:ea typeface="Noto Serif Japanese"/>
                <a:cs typeface="Noto Serif Japanese"/>
                <a:sym typeface="Noto Serif Japanese"/>
              </a:rPr>
              <a:t>リースリング・ゼクト・トロッケン / ヴァイングート・オイジー</a:t>
            </a:r>
          </a:p>
        </p:txBody>
      </p:sp>
      <p:sp>
        <p:nvSpPr>
          <p:cNvPr name="TextBox 36" id="36"/>
          <p:cNvSpPr txBox="true"/>
          <p:nvPr/>
        </p:nvSpPr>
        <p:spPr>
          <a:xfrm rot="0">
            <a:off x="398689" y="4587216"/>
            <a:ext cx="5280913"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a:ea typeface="Noto Serif"/>
                <a:cs typeface="Noto Serif"/>
                <a:sym typeface="Noto Serif"/>
              </a:rPr>
              <a:t>2021 </a:t>
            </a:r>
            <a:r>
              <a:rPr lang="en-US" sz="1200">
                <a:solidFill>
                  <a:srgbClr val="000000"/>
                </a:solidFill>
                <a:latin typeface="Noto Serif"/>
                <a:ea typeface="Noto Serif"/>
                <a:cs typeface="Noto Serif"/>
                <a:sym typeface="Noto Serif"/>
              </a:rPr>
              <a:t>Riesling Sekt Trocken / Weingut Oisy </a:t>
            </a:r>
          </a:p>
        </p:txBody>
      </p:sp>
      <p:sp>
        <p:nvSpPr>
          <p:cNvPr name="TextBox 37" id="37"/>
          <p:cNvSpPr txBox="true"/>
          <p:nvPr/>
        </p:nvSpPr>
        <p:spPr>
          <a:xfrm rot="0">
            <a:off x="5880128" y="4802286"/>
            <a:ext cx="1051196" cy="198120"/>
          </a:xfrm>
          <a:prstGeom prst="rect">
            <a:avLst/>
          </a:prstGeom>
        </p:spPr>
        <p:txBody>
          <a:bodyPr anchor="t" rtlCol="false" tIns="0" lIns="0" bIns="0" rIns="0">
            <a:spAutoFit/>
          </a:bodyPr>
          <a:lstStyle/>
          <a:p>
            <a:pPr algn="r">
              <a:lnSpc>
                <a:spcPts val="1679"/>
              </a:lnSpc>
              <a:spcBef>
                <a:spcPct val="0"/>
              </a:spcBef>
            </a:pPr>
            <a:r>
              <a:rPr lang="en-US" sz="1200">
                <a:solidFill>
                  <a:srgbClr val="000000"/>
                </a:solidFill>
                <a:latin typeface="Noto Serif"/>
                <a:ea typeface="Noto Serif"/>
                <a:cs typeface="Noto Serif"/>
                <a:sym typeface="Noto Serif"/>
              </a:rPr>
              <a:t>￥4,980/Bottle</a:t>
            </a:r>
          </a:p>
        </p:txBody>
      </p:sp>
      <p:sp>
        <p:nvSpPr>
          <p:cNvPr name="TextBox 38" id="38"/>
          <p:cNvSpPr txBox="true"/>
          <p:nvPr/>
        </p:nvSpPr>
        <p:spPr>
          <a:xfrm rot="0">
            <a:off x="551089" y="5019456"/>
            <a:ext cx="5817104" cy="148590"/>
          </a:xfrm>
          <a:prstGeom prst="rect">
            <a:avLst/>
          </a:prstGeom>
        </p:spPr>
        <p:txBody>
          <a:bodyPr anchor="t" rtlCol="false" tIns="0" lIns="0" bIns="0" rIns="0">
            <a:spAutoFit/>
          </a:bodyPr>
          <a:lstStyle/>
          <a:p>
            <a:pPr algn="r">
              <a:lnSpc>
                <a:spcPts val="1260"/>
              </a:lnSpc>
              <a:spcBef>
                <a:spcPct val="0"/>
              </a:spcBef>
            </a:pPr>
            <a:r>
              <a:rPr lang="en-US" sz="900">
                <a:solidFill>
                  <a:srgbClr val="000000"/>
                </a:solidFill>
                <a:latin typeface="Noto Serif Japanese"/>
                <a:ea typeface="Noto Serif Japanese"/>
                <a:cs typeface="Noto Serif Japanese"/>
                <a:sym typeface="Noto Serif Japanese"/>
              </a:rPr>
              <a:t>急斜面の畑で育つペトロール香と鮮烈な酸｜（ドイツ・モーゼル）</a:t>
            </a:r>
          </a:p>
        </p:txBody>
      </p:sp>
      <p:sp>
        <p:nvSpPr>
          <p:cNvPr name="TextBox 39" id="39"/>
          <p:cNvSpPr txBox="true"/>
          <p:nvPr/>
        </p:nvSpPr>
        <p:spPr>
          <a:xfrm rot="0">
            <a:off x="765949" y="5543848"/>
            <a:ext cx="5496129"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Japanese"/>
                <a:ea typeface="Noto Serif Japanese"/>
                <a:cs typeface="Noto Serif Japanese"/>
                <a:sym typeface="Noto Serif Japanese"/>
              </a:rPr>
              <a:t>ロゼ・ド・プロヴァンス / シャトー・オイジー</a:t>
            </a:r>
          </a:p>
        </p:txBody>
      </p:sp>
      <p:sp>
        <p:nvSpPr>
          <p:cNvPr name="TextBox 40" id="40"/>
          <p:cNvSpPr txBox="true"/>
          <p:nvPr/>
        </p:nvSpPr>
        <p:spPr>
          <a:xfrm rot="0">
            <a:off x="398689" y="5328778"/>
            <a:ext cx="5280913"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a:ea typeface="Noto Serif"/>
                <a:cs typeface="Noto Serif"/>
                <a:sym typeface="Noto Serif"/>
              </a:rPr>
              <a:t>2022 </a:t>
            </a:r>
            <a:r>
              <a:rPr lang="en-US" sz="1200">
                <a:solidFill>
                  <a:srgbClr val="000000"/>
                </a:solidFill>
                <a:latin typeface="Noto Serif"/>
                <a:ea typeface="Noto Serif"/>
                <a:cs typeface="Noto Serif"/>
                <a:sym typeface="Noto Serif"/>
              </a:rPr>
              <a:t>Rosé de Provence / Château Oisy</a:t>
            </a:r>
          </a:p>
        </p:txBody>
      </p:sp>
      <p:sp>
        <p:nvSpPr>
          <p:cNvPr name="TextBox 41" id="41"/>
          <p:cNvSpPr txBox="true"/>
          <p:nvPr/>
        </p:nvSpPr>
        <p:spPr>
          <a:xfrm rot="0">
            <a:off x="5880128" y="5543848"/>
            <a:ext cx="1051196" cy="198120"/>
          </a:xfrm>
          <a:prstGeom prst="rect">
            <a:avLst/>
          </a:prstGeom>
        </p:spPr>
        <p:txBody>
          <a:bodyPr anchor="t" rtlCol="false" tIns="0" lIns="0" bIns="0" rIns="0">
            <a:spAutoFit/>
          </a:bodyPr>
          <a:lstStyle/>
          <a:p>
            <a:pPr algn="r">
              <a:lnSpc>
                <a:spcPts val="1679"/>
              </a:lnSpc>
              <a:spcBef>
                <a:spcPct val="0"/>
              </a:spcBef>
            </a:pPr>
            <a:r>
              <a:rPr lang="en-US" sz="1200">
                <a:solidFill>
                  <a:srgbClr val="000000"/>
                </a:solidFill>
                <a:latin typeface="Noto Serif"/>
                <a:ea typeface="Noto Serif"/>
                <a:cs typeface="Noto Serif"/>
                <a:sym typeface="Noto Serif"/>
              </a:rPr>
              <a:t>￥5,980/Bottle</a:t>
            </a:r>
          </a:p>
        </p:txBody>
      </p:sp>
      <p:sp>
        <p:nvSpPr>
          <p:cNvPr name="TextBox 42" id="42"/>
          <p:cNvSpPr txBox="true"/>
          <p:nvPr/>
        </p:nvSpPr>
        <p:spPr>
          <a:xfrm rot="0">
            <a:off x="551089" y="5761018"/>
            <a:ext cx="5817104" cy="148590"/>
          </a:xfrm>
          <a:prstGeom prst="rect">
            <a:avLst/>
          </a:prstGeom>
        </p:spPr>
        <p:txBody>
          <a:bodyPr anchor="t" rtlCol="false" tIns="0" lIns="0" bIns="0" rIns="0">
            <a:spAutoFit/>
          </a:bodyPr>
          <a:lstStyle/>
          <a:p>
            <a:pPr algn="r">
              <a:lnSpc>
                <a:spcPts val="1260"/>
              </a:lnSpc>
              <a:spcBef>
                <a:spcPct val="0"/>
              </a:spcBef>
            </a:pPr>
            <a:r>
              <a:rPr lang="en-US" sz="900">
                <a:solidFill>
                  <a:srgbClr val="000000"/>
                </a:solidFill>
                <a:latin typeface="Noto Serif Japanese"/>
                <a:ea typeface="Noto Serif Japanese"/>
                <a:cs typeface="Noto Serif Japanese"/>
                <a:sym typeface="Noto Serif Japanese"/>
              </a:rPr>
              <a:t>地中海の陽光を浴びた華やかなロゼ泡｜（フランス・プロヴァンス）</a:t>
            </a:r>
          </a:p>
        </p:txBody>
      </p:sp>
      <p:sp>
        <p:nvSpPr>
          <p:cNvPr name="TextBox 43" id="43"/>
          <p:cNvSpPr txBox="true"/>
          <p:nvPr/>
        </p:nvSpPr>
        <p:spPr>
          <a:xfrm rot="0">
            <a:off x="765949" y="9330841"/>
            <a:ext cx="5496129"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Japanese"/>
                <a:ea typeface="Noto Serif Japanese"/>
                <a:cs typeface="Noto Serif Japanese"/>
                <a:sym typeface="Noto Serif Japanese"/>
              </a:rPr>
              <a:t>シャンパーニュ・</a:t>
            </a:r>
            <a:r>
              <a:rPr lang="en-US" sz="1200">
                <a:solidFill>
                  <a:srgbClr val="000000"/>
                </a:solidFill>
                <a:latin typeface="Noto Serif Japanese"/>
                <a:ea typeface="Noto Serif Japanese"/>
                <a:cs typeface="Noto Serif Japanese"/>
                <a:sym typeface="Noto Serif Japanese"/>
              </a:rPr>
              <a:t>ブリュット / メゾン・オイジー・ランス</a:t>
            </a:r>
          </a:p>
        </p:txBody>
      </p:sp>
      <p:sp>
        <p:nvSpPr>
          <p:cNvPr name="TextBox 44" id="44"/>
          <p:cNvSpPr txBox="true"/>
          <p:nvPr/>
        </p:nvSpPr>
        <p:spPr>
          <a:xfrm rot="0">
            <a:off x="398689" y="9115771"/>
            <a:ext cx="5280913"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a:ea typeface="Noto Serif"/>
                <a:cs typeface="Noto Serif"/>
                <a:sym typeface="Noto Serif"/>
              </a:rPr>
              <a:t>2021 Champagne </a:t>
            </a:r>
            <a:r>
              <a:rPr lang="en-US" sz="1200">
                <a:solidFill>
                  <a:srgbClr val="000000"/>
                </a:solidFill>
                <a:latin typeface="Noto Serif"/>
                <a:ea typeface="Noto Serif"/>
                <a:cs typeface="Noto Serif"/>
                <a:sym typeface="Noto Serif"/>
              </a:rPr>
              <a:t>Brut / Maison Oisy </a:t>
            </a:r>
          </a:p>
        </p:txBody>
      </p:sp>
      <p:sp>
        <p:nvSpPr>
          <p:cNvPr name="TextBox 45" id="45"/>
          <p:cNvSpPr txBox="true"/>
          <p:nvPr/>
        </p:nvSpPr>
        <p:spPr>
          <a:xfrm rot="0">
            <a:off x="5880128" y="9330841"/>
            <a:ext cx="1051196" cy="198120"/>
          </a:xfrm>
          <a:prstGeom prst="rect">
            <a:avLst/>
          </a:prstGeom>
        </p:spPr>
        <p:txBody>
          <a:bodyPr anchor="t" rtlCol="false" tIns="0" lIns="0" bIns="0" rIns="0">
            <a:spAutoFit/>
          </a:bodyPr>
          <a:lstStyle/>
          <a:p>
            <a:pPr algn="r">
              <a:lnSpc>
                <a:spcPts val="1679"/>
              </a:lnSpc>
              <a:spcBef>
                <a:spcPct val="0"/>
              </a:spcBef>
            </a:pPr>
            <a:r>
              <a:rPr lang="en-US" sz="1200">
                <a:solidFill>
                  <a:srgbClr val="000000"/>
                </a:solidFill>
                <a:latin typeface="Noto Serif"/>
                <a:ea typeface="Noto Serif"/>
                <a:cs typeface="Noto Serif"/>
                <a:sym typeface="Noto Serif"/>
              </a:rPr>
              <a:t>￥9,980/Bottle</a:t>
            </a:r>
          </a:p>
        </p:txBody>
      </p:sp>
      <p:sp>
        <p:nvSpPr>
          <p:cNvPr name="TextBox 46" id="46"/>
          <p:cNvSpPr txBox="true"/>
          <p:nvPr/>
        </p:nvSpPr>
        <p:spPr>
          <a:xfrm rot="0">
            <a:off x="551089" y="9548011"/>
            <a:ext cx="5817104" cy="148590"/>
          </a:xfrm>
          <a:prstGeom prst="rect">
            <a:avLst/>
          </a:prstGeom>
        </p:spPr>
        <p:txBody>
          <a:bodyPr anchor="t" rtlCol="false" tIns="0" lIns="0" bIns="0" rIns="0">
            <a:spAutoFit/>
          </a:bodyPr>
          <a:lstStyle/>
          <a:p>
            <a:pPr algn="r">
              <a:lnSpc>
                <a:spcPts val="1260"/>
              </a:lnSpc>
              <a:spcBef>
                <a:spcPct val="0"/>
              </a:spcBef>
            </a:pPr>
            <a:r>
              <a:rPr lang="en-US" sz="900">
                <a:solidFill>
                  <a:srgbClr val="000000"/>
                </a:solidFill>
                <a:latin typeface="Noto Serif Japanese"/>
                <a:ea typeface="Noto Serif Japanese"/>
                <a:cs typeface="Noto Serif Japanese"/>
                <a:sym typeface="Noto Serif Japanese"/>
              </a:rPr>
              <a:t>チョーク質土壌が映す緻密な泡と豊かなミネラル（フランス・シャンパーニュ）</a:t>
            </a:r>
          </a:p>
        </p:txBody>
      </p:sp>
      <p:sp>
        <p:nvSpPr>
          <p:cNvPr name="TextBox 47" id="47"/>
          <p:cNvSpPr txBox="true"/>
          <p:nvPr/>
        </p:nvSpPr>
        <p:spPr>
          <a:xfrm rot="0">
            <a:off x="398689" y="1779073"/>
            <a:ext cx="5817104"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Japanese"/>
                <a:ea typeface="Noto Serif Japanese"/>
                <a:cs typeface="Noto Serif Japanese"/>
                <a:sym typeface="Noto Serif Japanese"/>
              </a:rPr>
              <a:t>ワイン名 / 造り手名 /（日本語）</a:t>
            </a:r>
          </a:p>
        </p:txBody>
      </p:sp>
      <p:sp>
        <p:nvSpPr>
          <p:cNvPr name="TextBox 48" id="48"/>
          <p:cNvSpPr txBox="true"/>
          <p:nvPr/>
        </p:nvSpPr>
        <p:spPr>
          <a:xfrm rot="0">
            <a:off x="398689" y="1564003"/>
            <a:ext cx="5280913"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a:ea typeface="Noto Serif"/>
                <a:cs typeface="Noto Serif"/>
                <a:sym typeface="Noto Serif"/>
              </a:rPr>
              <a:t>Vintage /  Wine name / Wine Maker (Alphabet)</a:t>
            </a:r>
          </a:p>
        </p:txBody>
      </p:sp>
      <p:sp>
        <p:nvSpPr>
          <p:cNvPr name="TextBox 49" id="49"/>
          <p:cNvSpPr txBox="true"/>
          <p:nvPr/>
        </p:nvSpPr>
        <p:spPr>
          <a:xfrm rot="0">
            <a:off x="5880128" y="1779073"/>
            <a:ext cx="1051196" cy="198120"/>
          </a:xfrm>
          <a:prstGeom prst="rect">
            <a:avLst/>
          </a:prstGeom>
        </p:spPr>
        <p:txBody>
          <a:bodyPr anchor="t" rtlCol="false" tIns="0" lIns="0" bIns="0" rIns="0">
            <a:spAutoFit/>
          </a:bodyPr>
          <a:lstStyle/>
          <a:p>
            <a:pPr algn="r">
              <a:lnSpc>
                <a:spcPts val="1679"/>
              </a:lnSpc>
              <a:spcBef>
                <a:spcPct val="0"/>
              </a:spcBef>
            </a:pPr>
            <a:r>
              <a:rPr lang="en-US" sz="1200">
                <a:solidFill>
                  <a:srgbClr val="000000"/>
                </a:solidFill>
                <a:latin typeface="Noto Serif Japanese"/>
                <a:ea typeface="Noto Serif Japanese"/>
                <a:cs typeface="Noto Serif Japanese"/>
                <a:sym typeface="Noto Serif Japanese"/>
              </a:rPr>
              <a:t>値段</a:t>
            </a:r>
          </a:p>
        </p:txBody>
      </p:sp>
      <p:sp>
        <p:nvSpPr>
          <p:cNvPr name="TextBox 50" id="50"/>
          <p:cNvSpPr txBox="true"/>
          <p:nvPr/>
        </p:nvSpPr>
        <p:spPr>
          <a:xfrm rot="0">
            <a:off x="4785940" y="1958143"/>
            <a:ext cx="1619786" cy="148590"/>
          </a:xfrm>
          <a:prstGeom prst="rect">
            <a:avLst/>
          </a:prstGeom>
        </p:spPr>
        <p:txBody>
          <a:bodyPr anchor="t" rtlCol="false" tIns="0" lIns="0" bIns="0" rIns="0">
            <a:spAutoFit/>
          </a:bodyPr>
          <a:lstStyle/>
          <a:p>
            <a:pPr algn="r">
              <a:lnSpc>
                <a:spcPts val="1260"/>
              </a:lnSpc>
              <a:spcBef>
                <a:spcPct val="0"/>
              </a:spcBef>
            </a:pPr>
            <a:r>
              <a:rPr lang="en-US" sz="900">
                <a:solidFill>
                  <a:srgbClr val="000000"/>
                </a:solidFill>
                <a:latin typeface="Noto Serif Japanese"/>
                <a:ea typeface="Noto Serif Japanese"/>
                <a:cs typeface="Noto Serif Japanese"/>
                <a:sym typeface="Noto Serif Japanese"/>
              </a:rPr>
              <a:t>コメント | </a:t>
            </a:r>
            <a:r>
              <a:rPr lang="en-US" sz="900">
                <a:solidFill>
                  <a:srgbClr val="000000"/>
                </a:solidFill>
                <a:latin typeface="Noto Serif Japanese"/>
                <a:ea typeface="Noto Serif Japanese"/>
                <a:cs typeface="Noto Serif Japanese"/>
                <a:sym typeface="Noto Serif Japanese"/>
              </a:rPr>
              <a:t>(国・地域)</a:t>
            </a:r>
          </a:p>
        </p:txBody>
      </p:sp>
      <p:sp>
        <p:nvSpPr>
          <p:cNvPr name="AutoShape 51" id="51"/>
          <p:cNvSpPr/>
          <p:nvPr/>
        </p:nvSpPr>
        <p:spPr>
          <a:xfrm flipV="true">
            <a:off x="2651218" y="983109"/>
            <a:ext cx="2257563" cy="4762"/>
          </a:xfrm>
          <a:prstGeom prst="line">
            <a:avLst/>
          </a:prstGeom>
          <a:ln cap="flat" w="9525">
            <a:solidFill>
              <a:srgbClr val="000000"/>
            </a:solidFill>
            <a:prstDash val="solid"/>
            <a:headEnd type="none" len="sm" w="sm"/>
            <a:tailEnd type="none" len="sm" w="sm"/>
          </a:ln>
        </p:spPr>
      </p:sp>
      <p:grpSp>
        <p:nvGrpSpPr>
          <p:cNvPr name="Group 52" id="52"/>
          <p:cNvGrpSpPr/>
          <p:nvPr/>
        </p:nvGrpSpPr>
        <p:grpSpPr>
          <a:xfrm rot="0">
            <a:off x="2835568" y="791620"/>
            <a:ext cx="1888863" cy="387741"/>
            <a:chOff x="0" y="0"/>
            <a:chExt cx="676926" cy="138958"/>
          </a:xfrm>
        </p:grpSpPr>
        <p:sp>
          <p:nvSpPr>
            <p:cNvPr name="Freeform 53" id="53"/>
            <p:cNvSpPr/>
            <p:nvPr/>
          </p:nvSpPr>
          <p:spPr>
            <a:xfrm flipH="false" flipV="false" rot="0">
              <a:off x="0" y="0"/>
              <a:ext cx="676926" cy="138958"/>
            </a:xfrm>
            <a:custGeom>
              <a:avLst/>
              <a:gdLst/>
              <a:ahLst/>
              <a:cxnLst/>
              <a:rect r="r" b="b" t="t" l="l"/>
              <a:pathLst>
                <a:path h="138958" w="676926">
                  <a:moveTo>
                    <a:pt x="0" y="0"/>
                  </a:moveTo>
                  <a:lnTo>
                    <a:pt x="676926" y="0"/>
                  </a:lnTo>
                  <a:lnTo>
                    <a:pt x="676926" y="138958"/>
                  </a:lnTo>
                  <a:lnTo>
                    <a:pt x="0" y="138958"/>
                  </a:lnTo>
                  <a:close/>
                </a:path>
              </a:pathLst>
            </a:custGeom>
            <a:solidFill>
              <a:srgbClr val="FFFFFF"/>
            </a:solidFill>
          </p:spPr>
        </p:sp>
        <p:sp>
          <p:nvSpPr>
            <p:cNvPr name="TextBox 54" id="54"/>
            <p:cNvSpPr txBox="true"/>
            <p:nvPr/>
          </p:nvSpPr>
          <p:spPr>
            <a:xfrm>
              <a:off x="0" y="-19050"/>
              <a:ext cx="676926" cy="158008"/>
            </a:xfrm>
            <a:prstGeom prst="rect">
              <a:avLst/>
            </a:prstGeom>
          </p:spPr>
          <p:txBody>
            <a:bodyPr anchor="ctr" rtlCol="false" tIns="50800" lIns="50800" bIns="50800" rIns="50800"/>
            <a:lstStyle/>
            <a:p>
              <a:pPr algn="ctr">
                <a:lnSpc>
                  <a:spcPts val="1960"/>
                </a:lnSpc>
                <a:spcBef>
                  <a:spcPct val="0"/>
                </a:spcBef>
              </a:pPr>
            </a:p>
          </p:txBody>
        </p:sp>
      </p:grpSp>
      <p:sp>
        <p:nvSpPr>
          <p:cNvPr name="TextBox 55" id="55"/>
          <p:cNvSpPr txBox="true"/>
          <p:nvPr/>
        </p:nvSpPr>
        <p:spPr>
          <a:xfrm rot="0">
            <a:off x="2974409" y="876905"/>
            <a:ext cx="1611181" cy="198120"/>
          </a:xfrm>
          <a:prstGeom prst="rect">
            <a:avLst/>
          </a:prstGeom>
        </p:spPr>
        <p:txBody>
          <a:bodyPr anchor="t" rtlCol="false" tIns="0" lIns="0" bIns="0" rIns="0">
            <a:spAutoFit/>
          </a:bodyPr>
          <a:lstStyle/>
          <a:p>
            <a:pPr algn="ctr">
              <a:lnSpc>
                <a:spcPts val="1679"/>
              </a:lnSpc>
              <a:spcBef>
                <a:spcPct val="0"/>
              </a:spcBef>
            </a:pPr>
            <a:r>
              <a:rPr lang="en-US" sz="1200">
                <a:solidFill>
                  <a:srgbClr val="000000"/>
                </a:solidFill>
                <a:latin typeface="Noto Serif Japanese"/>
                <a:ea typeface="Noto Serif Japanese"/>
                <a:cs typeface="Noto Serif Japanese"/>
                <a:sym typeface="Noto Serif Japanese"/>
              </a:rPr>
              <a:t>スパークリングワイン</a:t>
            </a:r>
          </a:p>
        </p:txBody>
      </p:sp>
      <p:sp>
        <p:nvSpPr>
          <p:cNvPr name="TextBox 56" id="56"/>
          <p:cNvSpPr txBox="true"/>
          <p:nvPr/>
        </p:nvSpPr>
        <p:spPr>
          <a:xfrm rot="0">
            <a:off x="1856548" y="150785"/>
            <a:ext cx="3846905" cy="637550"/>
          </a:xfrm>
          <a:prstGeom prst="rect">
            <a:avLst/>
          </a:prstGeom>
        </p:spPr>
        <p:txBody>
          <a:bodyPr anchor="t" rtlCol="false" tIns="0" lIns="0" bIns="0" rIns="0">
            <a:spAutoFit/>
          </a:bodyPr>
          <a:lstStyle/>
          <a:p>
            <a:pPr algn="ctr">
              <a:lnSpc>
                <a:spcPts val="5284"/>
              </a:lnSpc>
              <a:spcBef>
                <a:spcPct val="0"/>
              </a:spcBef>
            </a:pPr>
            <a:r>
              <a:rPr lang="en-US" sz="3774">
                <a:solidFill>
                  <a:srgbClr val="000000"/>
                </a:solidFill>
                <a:latin typeface="Noto Serif"/>
                <a:ea typeface="Noto Serif"/>
                <a:cs typeface="Noto Serif"/>
                <a:sym typeface="Noto Serif"/>
              </a:rPr>
              <a:t>Sparkling Wine</a:t>
            </a:r>
          </a:p>
        </p:txBody>
      </p:sp>
      <p:sp>
        <p:nvSpPr>
          <p:cNvPr name="TextBox 57" id="57"/>
          <p:cNvSpPr txBox="true"/>
          <p:nvPr/>
        </p:nvSpPr>
        <p:spPr>
          <a:xfrm rot="0">
            <a:off x="4653586" y="10202080"/>
            <a:ext cx="2650026" cy="174625"/>
          </a:xfrm>
          <a:prstGeom prst="rect">
            <a:avLst/>
          </a:prstGeom>
        </p:spPr>
        <p:txBody>
          <a:bodyPr anchor="t" rtlCol="false" tIns="0" lIns="0" bIns="0" rIns="0">
            <a:spAutoFit/>
          </a:bodyPr>
          <a:lstStyle/>
          <a:p>
            <a:pPr algn="ctr">
              <a:lnSpc>
                <a:spcPts val="1400"/>
              </a:lnSpc>
              <a:spcBef>
                <a:spcPct val="0"/>
              </a:spcBef>
            </a:pPr>
            <a:r>
              <a:rPr lang="en-US" sz="1000">
                <a:solidFill>
                  <a:srgbClr val="000000"/>
                </a:solidFill>
                <a:latin typeface="Noto Serif Japanese"/>
                <a:ea typeface="Noto Serif Japanese"/>
                <a:cs typeface="Noto Serif Japanese"/>
                <a:sym typeface="Noto Serif Japanese"/>
              </a:rPr>
              <a:t>価格は税込みです。   -Tax include</a:t>
            </a:r>
          </a:p>
        </p:txBody>
      </p:sp>
    </p:spTree>
  </p:cSld>
  <p:clrMapOvr>
    <a:masterClrMapping/>
  </p:clrMapOvr>
</p:sld>
</file>

<file path=ppt/slides/slide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AutoShape 2" id="2"/>
          <p:cNvSpPr/>
          <p:nvPr/>
        </p:nvSpPr>
        <p:spPr>
          <a:xfrm>
            <a:off x="3524017" y="10324114"/>
            <a:ext cx="511967" cy="0"/>
          </a:xfrm>
          <a:prstGeom prst="line">
            <a:avLst/>
          </a:prstGeom>
          <a:ln cap="flat" w="9525">
            <a:solidFill>
              <a:srgbClr val="000000"/>
            </a:solidFill>
            <a:prstDash val="solid"/>
            <a:headEnd type="none" len="sm" w="sm"/>
            <a:tailEnd type="none" len="sm" w="sm"/>
          </a:ln>
        </p:spPr>
      </p:sp>
      <p:grpSp>
        <p:nvGrpSpPr>
          <p:cNvPr name="Group 3" id="3"/>
          <p:cNvGrpSpPr/>
          <p:nvPr/>
        </p:nvGrpSpPr>
        <p:grpSpPr>
          <a:xfrm rot="0">
            <a:off x="3665007" y="10172294"/>
            <a:ext cx="229987" cy="303641"/>
            <a:chOff x="0" y="0"/>
            <a:chExt cx="82422" cy="108818"/>
          </a:xfrm>
        </p:grpSpPr>
        <p:sp>
          <p:nvSpPr>
            <p:cNvPr name="Freeform 4" id="4"/>
            <p:cNvSpPr/>
            <p:nvPr/>
          </p:nvSpPr>
          <p:spPr>
            <a:xfrm flipH="false" flipV="false" rot="0">
              <a:off x="0" y="0"/>
              <a:ext cx="82422" cy="108818"/>
            </a:xfrm>
            <a:custGeom>
              <a:avLst/>
              <a:gdLst/>
              <a:ahLst/>
              <a:cxnLst/>
              <a:rect r="r" b="b" t="t" l="l"/>
              <a:pathLst>
                <a:path h="108818" w="82422">
                  <a:moveTo>
                    <a:pt x="41211" y="0"/>
                  </a:moveTo>
                  <a:lnTo>
                    <a:pt x="41211" y="0"/>
                  </a:lnTo>
                  <a:cubicBezTo>
                    <a:pt x="52141" y="0"/>
                    <a:pt x="62623" y="4342"/>
                    <a:pt x="70352" y="12070"/>
                  </a:cubicBezTo>
                  <a:cubicBezTo>
                    <a:pt x="78080" y="19799"/>
                    <a:pt x="82422" y="30281"/>
                    <a:pt x="82422" y="41211"/>
                  </a:cubicBezTo>
                  <a:lnTo>
                    <a:pt x="82422" y="67607"/>
                  </a:lnTo>
                  <a:cubicBezTo>
                    <a:pt x="82422" y="90367"/>
                    <a:pt x="63971" y="108818"/>
                    <a:pt x="41211" y="108818"/>
                  </a:cubicBezTo>
                  <a:lnTo>
                    <a:pt x="41211" y="108818"/>
                  </a:lnTo>
                  <a:cubicBezTo>
                    <a:pt x="18451" y="108818"/>
                    <a:pt x="0" y="90367"/>
                    <a:pt x="0" y="67607"/>
                  </a:cubicBezTo>
                  <a:lnTo>
                    <a:pt x="0" y="41211"/>
                  </a:lnTo>
                  <a:cubicBezTo>
                    <a:pt x="0" y="18451"/>
                    <a:pt x="18451" y="0"/>
                    <a:pt x="41211" y="0"/>
                  </a:cubicBezTo>
                  <a:close/>
                </a:path>
              </a:pathLst>
            </a:custGeom>
            <a:solidFill>
              <a:srgbClr val="FFFFFF"/>
            </a:solidFill>
          </p:spPr>
        </p:sp>
        <p:sp>
          <p:nvSpPr>
            <p:cNvPr name="TextBox 5" id="5"/>
            <p:cNvSpPr txBox="true"/>
            <p:nvPr/>
          </p:nvSpPr>
          <p:spPr>
            <a:xfrm>
              <a:off x="0" y="-28575"/>
              <a:ext cx="82422" cy="137393"/>
            </a:xfrm>
            <a:prstGeom prst="rect">
              <a:avLst/>
            </a:prstGeom>
          </p:spPr>
          <p:txBody>
            <a:bodyPr anchor="ctr" rtlCol="false" tIns="50800" lIns="50800" bIns="50800" rIns="50800"/>
            <a:lstStyle/>
            <a:p>
              <a:pPr algn="ctr">
                <a:lnSpc>
                  <a:spcPts val="1679"/>
                </a:lnSpc>
              </a:pPr>
            </a:p>
          </p:txBody>
        </p:sp>
      </p:grpSp>
      <p:sp>
        <p:nvSpPr>
          <p:cNvPr name="TextBox 6" id="6"/>
          <p:cNvSpPr txBox="true"/>
          <p:nvPr/>
        </p:nvSpPr>
        <p:spPr>
          <a:xfrm rot="0">
            <a:off x="3745100" y="10219598"/>
            <a:ext cx="152400" cy="180975"/>
          </a:xfrm>
          <a:prstGeom prst="rect">
            <a:avLst/>
          </a:prstGeom>
        </p:spPr>
        <p:txBody>
          <a:bodyPr anchor="t" rtlCol="false" tIns="0" lIns="0" bIns="0" rIns="0" wrap="none">
            <a:spAutoFit/>
          </a:bodyPr>
          <a:lstStyle/>
          <a:p>
            <a:pPr algn="ctr">
              <a:lnSpc>
                <a:spcPts val="1400"/>
              </a:lnSpc>
              <a:spcBef>
                <a:spcPct val="0"/>
              </a:spcBef>
            </a:pPr>
            <a:r>
              <a:rPr lang="en-US" sz="1000">
                <a:solidFill>
                  <a:srgbClr val="000000"/>
                </a:solidFill>
                <a:latin typeface="Noto Serif"/>
                <a:ea typeface="Noto Serif"/>
                <a:cs typeface="Noto Serif"/>
                <a:sym typeface="Noto Serif"/>
              </a:rPr>
              <a:t>4</a:t>
            </a:r>
          </a:p>
        </p:txBody>
      </p:sp>
      <p:sp>
        <p:nvSpPr>
          <p:cNvPr name="TextBox 7" id="7"/>
          <p:cNvSpPr txBox="true"/>
          <p:nvPr/>
        </p:nvSpPr>
        <p:spPr>
          <a:xfrm rot="0">
            <a:off x="765949" y="2466912"/>
            <a:ext cx="5496129"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Japanese"/>
                <a:ea typeface="Noto Serif Japanese"/>
                <a:cs typeface="Noto Serif Japanese"/>
                <a:sym typeface="Noto Serif Japanese"/>
              </a:rPr>
              <a:t>ソアヴェ・クラッシコ / テヌータ・オイジー</a:t>
            </a:r>
          </a:p>
        </p:txBody>
      </p:sp>
      <p:sp>
        <p:nvSpPr>
          <p:cNvPr name="TextBox 8" id="8"/>
          <p:cNvSpPr txBox="true"/>
          <p:nvPr/>
        </p:nvSpPr>
        <p:spPr>
          <a:xfrm rot="0">
            <a:off x="398689" y="2251842"/>
            <a:ext cx="5280913"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a:ea typeface="Noto Serif"/>
                <a:cs typeface="Noto Serif"/>
                <a:sym typeface="Noto Serif"/>
              </a:rPr>
              <a:t>2021 </a:t>
            </a:r>
            <a:r>
              <a:rPr lang="en-US" sz="1200">
                <a:solidFill>
                  <a:srgbClr val="000000"/>
                </a:solidFill>
                <a:latin typeface="Noto Serif"/>
                <a:ea typeface="Noto Serif"/>
                <a:cs typeface="Noto Serif"/>
                <a:sym typeface="Noto Serif"/>
              </a:rPr>
              <a:t>Soave Classico / Tenuta Oisy</a:t>
            </a:r>
          </a:p>
        </p:txBody>
      </p:sp>
      <p:sp>
        <p:nvSpPr>
          <p:cNvPr name="TextBox 9" id="9"/>
          <p:cNvSpPr txBox="true"/>
          <p:nvPr/>
        </p:nvSpPr>
        <p:spPr>
          <a:xfrm rot="0">
            <a:off x="5880128" y="2466912"/>
            <a:ext cx="1051196" cy="198120"/>
          </a:xfrm>
          <a:prstGeom prst="rect">
            <a:avLst/>
          </a:prstGeom>
        </p:spPr>
        <p:txBody>
          <a:bodyPr anchor="t" rtlCol="false" tIns="0" lIns="0" bIns="0" rIns="0">
            <a:spAutoFit/>
          </a:bodyPr>
          <a:lstStyle/>
          <a:p>
            <a:pPr algn="r">
              <a:lnSpc>
                <a:spcPts val="1679"/>
              </a:lnSpc>
              <a:spcBef>
                <a:spcPct val="0"/>
              </a:spcBef>
            </a:pPr>
            <a:r>
              <a:rPr lang="en-US" sz="1200">
                <a:solidFill>
                  <a:srgbClr val="000000"/>
                </a:solidFill>
                <a:latin typeface="Noto Serif"/>
                <a:ea typeface="Noto Serif"/>
                <a:cs typeface="Noto Serif"/>
                <a:sym typeface="Noto Serif"/>
              </a:rPr>
              <a:t>￥1,980/Bottle</a:t>
            </a:r>
          </a:p>
        </p:txBody>
      </p:sp>
      <p:sp>
        <p:nvSpPr>
          <p:cNvPr name="TextBox 10" id="10"/>
          <p:cNvSpPr txBox="true"/>
          <p:nvPr/>
        </p:nvSpPr>
        <p:spPr>
          <a:xfrm rot="0">
            <a:off x="551089" y="2684082"/>
            <a:ext cx="5817104" cy="148590"/>
          </a:xfrm>
          <a:prstGeom prst="rect">
            <a:avLst/>
          </a:prstGeom>
        </p:spPr>
        <p:txBody>
          <a:bodyPr anchor="t" rtlCol="false" tIns="0" lIns="0" bIns="0" rIns="0">
            <a:spAutoFit/>
          </a:bodyPr>
          <a:lstStyle/>
          <a:p>
            <a:pPr algn="r">
              <a:lnSpc>
                <a:spcPts val="1260"/>
              </a:lnSpc>
              <a:spcBef>
                <a:spcPct val="0"/>
              </a:spcBef>
            </a:pPr>
            <a:r>
              <a:rPr lang="en-US" sz="900">
                <a:solidFill>
                  <a:srgbClr val="000000"/>
                </a:solidFill>
                <a:latin typeface="Noto Serif Japanese"/>
                <a:ea typeface="Noto Serif Japanese"/>
                <a:cs typeface="Noto Serif Japanese"/>
                <a:sym typeface="Noto Serif Japanese"/>
              </a:rPr>
              <a:t>火山性土壌が生むミネラル感とキレのある味わい ｜（イタリア・ヴェネト）</a:t>
            </a:r>
          </a:p>
        </p:txBody>
      </p:sp>
      <p:sp>
        <p:nvSpPr>
          <p:cNvPr name="TextBox 11" id="11"/>
          <p:cNvSpPr txBox="true"/>
          <p:nvPr/>
        </p:nvSpPr>
        <p:spPr>
          <a:xfrm rot="0">
            <a:off x="765949" y="6301247"/>
            <a:ext cx="5496129"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Japanese"/>
                <a:ea typeface="Noto Serif Japanese"/>
                <a:cs typeface="Noto Serif Japanese"/>
                <a:sym typeface="Noto Serif Japanese"/>
              </a:rPr>
              <a:t>リ</a:t>
            </a:r>
            <a:r>
              <a:rPr lang="en-US" sz="1200">
                <a:solidFill>
                  <a:srgbClr val="000000"/>
                </a:solidFill>
                <a:latin typeface="Noto Serif Japanese"/>
                <a:ea typeface="Noto Serif Japanese"/>
                <a:cs typeface="Noto Serif Japanese"/>
                <a:sym typeface="Noto Serif Japanese"/>
              </a:rPr>
              <a:t>ースリング・カビネット / ヴァイングート・オイジー</a:t>
            </a:r>
          </a:p>
        </p:txBody>
      </p:sp>
      <p:sp>
        <p:nvSpPr>
          <p:cNvPr name="TextBox 12" id="12"/>
          <p:cNvSpPr txBox="true"/>
          <p:nvPr/>
        </p:nvSpPr>
        <p:spPr>
          <a:xfrm rot="0">
            <a:off x="398689" y="6086177"/>
            <a:ext cx="5280913"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a:ea typeface="Noto Serif"/>
                <a:cs typeface="Noto Serif"/>
                <a:sym typeface="Noto Serif"/>
              </a:rPr>
              <a:t>2021 R</a:t>
            </a:r>
            <a:r>
              <a:rPr lang="en-US" sz="1200">
                <a:solidFill>
                  <a:srgbClr val="000000"/>
                </a:solidFill>
                <a:latin typeface="Noto Serif"/>
                <a:ea typeface="Noto Serif"/>
                <a:cs typeface="Noto Serif"/>
                <a:sym typeface="Noto Serif"/>
              </a:rPr>
              <a:t>iesling Kabinett / Weingut Oisy</a:t>
            </a:r>
          </a:p>
        </p:txBody>
      </p:sp>
      <p:sp>
        <p:nvSpPr>
          <p:cNvPr name="TextBox 13" id="13"/>
          <p:cNvSpPr txBox="true"/>
          <p:nvPr/>
        </p:nvSpPr>
        <p:spPr>
          <a:xfrm rot="0">
            <a:off x="5880128" y="6301247"/>
            <a:ext cx="1051196" cy="198120"/>
          </a:xfrm>
          <a:prstGeom prst="rect">
            <a:avLst/>
          </a:prstGeom>
        </p:spPr>
        <p:txBody>
          <a:bodyPr anchor="t" rtlCol="false" tIns="0" lIns="0" bIns="0" rIns="0">
            <a:spAutoFit/>
          </a:bodyPr>
          <a:lstStyle/>
          <a:p>
            <a:pPr algn="r">
              <a:lnSpc>
                <a:spcPts val="1679"/>
              </a:lnSpc>
              <a:spcBef>
                <a:spcPct val="0"/>
              </a:spcBef>
            </a:pPr>
            <a:r>
              <a:rPr lang="en-US" sz="1200">
                <a:solidFill>
                  <a:srgbClr val="000000"/>
                </a:solidFill>
                <a:latin typeface="Noto Serif"/>
                <a:ea typeface="Noto Serif"/>
                <a:cs typeface="Noto Serif"/>
                <a:sym typeface="Noto Serif"/>
              </a:rPr>
              <a:t>￥6,980/Bottle</a:t>
            </a:r>
          </a:p>
        </p:txBody>
      </p:sp>
      <p:sp>
        <p:nvSpPr>
          <p:cNvPr name="TextBox 14" id="14"/>
          <p:cNvSpPr txBox="true"/>
          <p:nvPr/>
        </p:nvSpPr>
        <p:spPr>
          <a:xfrm rot="0">
            <a:off x="551089" y="6518417"/>
            <a:ext cx="5817104" cy="148590"/>
          </a:xfrm>
          <a:prstGeom prst="rect">
            <a:avLst/>
          </a:prstGeom>
        </p:spPr>
        <p:txBody>
          <a:bodyPr anchor="t" rtlCol="false" tIns="0" lIns="0" bIns="0" rIns="0">
            <a:spAutoFit/>
          </a:bodyPr>
          <a:lstStyle/>
          <a:p>
            <a:pPr algn="r">
              <a:lnSpc>
                <a:spcPts val="1260"/>
              </a:lnSpc>
              <a:spcBef>
                <a:spcPct val="0"/>
              </a:spcBef>
            </a:pPr>
            <a:r>
              <a:rPr lang="en-US" sz="900">
                <a:solidFill>
                  <a:srgbClr val="000000"/>
                </a:solidFill>
                <a:latin typeface="Noto Serif Japanese"/>
                <a:ea typeface="Noto Serif Japanese"/>
                <a:cs typeface="Noto Serif Japanese"/>
                <a:sym typeface="Noto Serif Japanese"/>
              </a:rPr>
              <a:t>モーゼル急斜面で育つ繊細な酸とほのかな甘み ｜（ドイツ・モーゼル）</a:t>
            </a:r>
          </a:p>
        </p:txBody>
      </p:sp>
      <p:sp>
        <p:nvSpPr>
          <p:cNvPr name="TextBox 15" id="15"/>
          <p:cNvSpPr txBox="true"/>
          <p:nvPr/>
        </p:nvSpPr>
        <p:spPr>
          <a:xfrm rot="0">
            <a:off x="765949" y="7036382"/>
            <a:ext cx="5496129"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Japanese"/>
                <a:ea typeface="Noto Serif Japanese"/>
                <a:cs typeface="Noto Serif Japanese"/>
                <a:sym typeface="Noto Serif Japanese"/>
              </a:rPr>
              <a:t>ソ</a:t>
            </a:r>
            <a:r>
              <a:rPr lang="en-US" sz="1200">
                <a:solidFill>
                  <a:srgbClr val="000000"/>
                </a:solidFill>
                <a:latin typeface="Noto Serif Japanese"/>
                <a:ea typeface="Noto Serif Japanese"/>
                <a:cs typeface="Noto Serif Japanese"/>
                <a:sym typeface="Noto Serif Japanese"/>
              </a:rPr>
              <a:t>ーヴィニヨン・ブラン / オイジー・エステート</a:t>
            </a:r>
          </a:p>
        </p:txBody>
      </p:sp>
      <p:sp>
        <p:nvSpPr>
          <p:cNvPr name="TextBox 16" id="16"/>
          <p:cNvSpPr txBox="true"/>
          <p:nvPr/>
        </p:nvSpPr>
        <p:spPr>
          <a:xfrm rot="0">
            <a:off x="398689" y="6821312"/>
            <a:ext cx="5280913"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a:ea typeface="Noto Serif"/>
                <a:cs typeface="Noto Serif"/>
                <a:sym typeface="Noto Serif"/>
              </a:rPr>
              <a:t>2022 Sauv</a:t>
            </a:r>
            <a:r>
              <a:rPr lang="en-US" sz="1200">
                <a:solidFill>
                  <a:srgbClr val="000000"/>
                </a:solidFill>
                <a:latin typeface="Noto Serif"/>
                <a:ea typeface="Noto Serif"/>
                <a:cs typeface="Noto Serif"/>
                <a:sym typeface="Noto Serif"/>
              </a:rPr>
              <a:t>ignon Blanc / Oisy Estate</a:t>
            </a:r>
          </a:p>
        </p:txBody>
      </p:sp>
      <p:sp>
        <p:nvSpPr>
          <p:cNvPr name="TextBox 17" id="17"/>
          <p:cNvSpPr txBox="true"/>
          <p:nvPr/>
        </p:nvSpPr>
        <p:spPr>
          <a:xfrm rot="0">
            <a:off x="5880128" y="7036382"/>
            <a:ext cx="1051196" cy="198120"/>
          </a:xfrm>
          <a:prstGeom prst="rect">
            <a:avLst/>
          </a:prstGeom>
        </p:spPr>
        <p:txBody>
          <a:bodyPr anchor="t" rtlCol="false" tIns="0" lIns="0" bIns="0" rIns="0">
            <a:spAutoFit/>
          </a:bodyPr>
          <a:lstStyle/>
          <a:p>
            <a:pPr algn="r">
              <a:lnSpc>
                <a:spcPts val="1679"/>
              </a:lnSpc>
              <a:spcBef>
                <a:spcPct val="0"/>
              </a:spcBef>
            </a:pPr>
            <a:r>
              <a:rPr lang="en-US" sz="1200">
                <a:solidFill>
                  <a:srgbClr val="000000"/>
                </a:solidFill>
                <a:latin typeface="Noto Serif"/>
                <a:ea typeface="Noto Serif"/>
                <a:cs typeface="Noto Serif"/>
                <a:sym typeface="Noto Serif"/>
              </a:rPr>
              <a:t>￥6,980/Bottle</a:t>
            </a:r>
          </a:p>
        </p:txBody>
      </p:sp>
      <p:sp>
        <p:nvSpPr>
          <p:cNvPr name="TextBox 18" id="18"/>
          <p:cNvSpPr txBox="true"/>
          <p:nvPr/>
        </p:nvSpPr>
        <p:spPr>
          <a:xfrm rot="0">
            <a:off x="551089" y="7253552"/>
            <a:ext cx="5817104" cy="148590"/>
          </a:xfrm>
          <a:prstGeom prst="rect">
            <a:avLst/>
          </a:prstGeom>
        </p:spPr>
        <p:txBody>
          <a:bodyPr anchor="t" rtlCol="false" tIns="0" lIns="0" bIns="0" rIns="0">
            <a:spAutoFit/>
          </a:bodyPr>
          <a:lstStyle/>
          <a:p>
            <a:pPr algn="r">
              <a:lnSpc>
                <a:spcPts val="1260"/>
              </a:lnSpc>
              <a:spcBef>
                <a:spcPct val="0"/>
              </a:spcBef>
            </a:pPr>
            <a:r>
              <a:rPr lang="en-US" sz="900">
                <a:solidFill>
                  <a:srgbClr val="000000"/>
                </a:solidFill>
                <a:latin typeface="Noto Serif Japanese"/>
                <a:ea typeface="Noto Serif Japanese"/>
                <a:cs typeface="Noto Serif Japanese"/>
                <a:sym typeface="Noto Serif Japanese"/>
              </a:rPr>
              <a:t>冷涼な気候が導く柑橘の香りと生き生きとした酸味 ｜（ニュージーランド・マールボロ）</a:t>
            </a:r>
          </a:p>
        </p:txBody>
      </p:sp>
      <p:sp>
        <p:nvSpPr>
          <p:cNvPr name="TextBox 19" id="19"/>
          <p:cNvSpPr txBox="true"/>
          <p:nvPr/>
        </p:nvSpPr>
        <p:spPr>
          <a:xfrm rot="0">
            <a:off x="765949" y="7816044"/>
            <a:ext cx="5496129"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Japanese"/>
                <a:ea typeface="Noto Serif Japanese"/>
                <a:cs typeface="Noto Serif Japanese"/>
                <a:sym typeface="Noto Serif Japanese"/>
              </a:rPr>
              <a:t>シャルドネ・ヤラ</a:t>
            </a:r>
            <a:r>
              <a:rPr lang="en-US" sz="1200">
                <a:solidFill>
                  <a:srgbClr val="000000"/>
                </a:solidFill>
                <a:latin typeface="Noto Serif Japanese"/>
                <a:ea typeface="Noto Serif Japanese"/>
                <a:cs typeface="Noto Serif Japanese"/>
                <a:sym typeface="Noto Serif Japanese"/>
              </a:rPr>
              <a:t>・ヴァレー / オイジー・ヴィンヤーズ</a:t>
            </a:r>
          </a:p>
        </p:txBody>
      </p:sp>
      <p:sp>
        <p:nvSpPr>
          <p:cNvPr name="TextBox 20" id="20"/>
          <p:cNvSpPr txBox="true"/>
          <p:nvPr/>
        </p:nvSpPr>
        <p:spPr>
          <a:xfrm rot="0">
            <a:off x="398689" y="7600974"/>
            <a:ext cx="5280913"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a:ea typeface="Noto Serif"/>
                <a:cs typeface="Noto Serif"/>
                <a:sym typeface="Noto Serif"/>
              </a:rPr>
              <a:t>2022 Ch</a:t>
            </a:r>
            <a:r>
              <a:rPr lang="en-US" sz="1200">
                <a:solidFill>
                  <a:srgbClr val="000000"/>
                </a:solidFill>
                <a:latin typeface="Noto Serif"/>
                <a:ea typeface="Noto Serif"/>
                <a:cs typeface="Noto Serif"/>
                <a:sym typeface="Noto Serif"/>
              </a:rPr>
              <a:t>ardonnay Yarra Valley / Oisy Vineyards</a:t>
            </a:r>
          </a:p>
        </p:txBody>
      </p:sp>
      <p:sp>
        <p:nvSpPr>
          <p:cNvPr name="TextBox 21" id="21"/>
          <p:cNvSpPr txBox="true"/>
          <p:nvPr/>
        </p:nvSpPr>
        <p:spPr>
          <a:xfrm rot="0">
            <a:off x="5880128" y="7816044"/>
            <a:ext cx="1051196" cy="198120"/>
          </a:xfrm>
          <a:prstGeom prst="rect">
            <a:avLst/>
          </a:prstGeom>
        </p:spPr>
        <p:txBody>
          <a:bodyPr anchor="t" rtlCol="false" tIns="0" lIns="0" bIns="0" rIns="0">
            <a:spAutoFit/>
          </a:bodyPr>
          <a:lstStyle/>
          <a:p>
            <a:pPr algn="r">
              <a:lnSpc>
                <a:spcPts val="1679"/>
              </a:lnSpc>
              <a:spcBef>
                <a:spcPct val="0"/>
              </a:spcBef>
            </a:pPr>
            <a:r>
              <a:rPr lang="en-US" sz="1200">
                <a:solidFill>
                  <a:srgbClr val="000000"/>
                </a:solidFill>
                <a:latin typeface="Noto Serif"/>
                <a:ea typeface="Noto Serif"/>
                <a:cs typeface="Noto Serif"/>
                <a:sym typeface="Noto Serif"/>
              </a:rPr>
              <a:t>￥7,980/Bottle</a:t>
            </a:r>
          </a:p>
        </p:txBody>
      </p:sp>
      <p:sp>
        <p:nvSpPr>
          <p:cNvPr name="TextBox 22" id="22"/>
          <p:cNvSpPr txBox="true"/>
          <p:nvPr/>
        </p:nvSpPr>
        <p:spPr>
          <a:xfrm rot="0">
            <a:off x="551089" y="8033214"/>
            <a:ext cx="5817104" cy="148590"/>
          </a:xfrm>
          <a:prstGeom prst="rect">
            <a:avLst/>
          </a:prstGeom>
        </p:spPr>
        <p:txBody>
          <a:bodyPr anchor="t" rtlCol="false" tIns="0" lIns="0" bIns="0" rIns="0">
            <a:spAutoFit/>
          </a:bodyPr>
          <a:lstStyle/>
          <a:p>
            <a:pPr algn="r">
              <a:lnSpc>
                <a:spcPts val="1260"/>
              </a:lnSpc>
              <a:spcBef>
                <a:spcPct val="0"/>
              </a:spcBef>
            </a:pPr>
            <a:r>
              <a:rPr lang="en-US" sz="900">
                <a:solidFill>
                  <a:srgbClr val="000000"/>
                </a:solidFill>
                <a:latin typeface="Noto Serif Japanese"/>
                <a:ea typeface="Noto Serif Japanese"/>
                <a:cs typeface="Noto Serif Japanese"/>
                <a:sym typeface="Noto Serif Japanese"/>
              </a:rPr>
              <a:t>冷涼な谷で育つ柑橘と白桃のバランス良い味わい ｜（オーストラリア・ヤラ・ヴァレー）</a:t>
            </a:r>
          </a:p>
        </p:txBody>
      </p:sp>
      <p:sp>
        <p:nvSpPr>
          <p:cNvPr name="TextBox 23" id="23"/>
          <p:cNvSpPr txBox="true"/>
          <p:nvPr/>
        </p:nvSpPr>
        <p:spPr>
          <a:xfrm rot="0">
            <a:off x="765949" y="8573443"/>
            <a:ext cx="5496129"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Japanese"/>
                <a:ea typeface="Noto Serif Japanese"/>
                <a:cs typeface="Noto Serif Japanese"/>
                <a:sym typeface="Noto Serif Japanese"/>
              </a:rPr>
              <a:t>シャルドネ・レゼルヴ / オイジー・エステート</a:t>
            </a:r>
          </a:p>
        </p:txBody>
      </p:sp>
      <p:sp>
        <p:nvSpPr>
          <p:cNvPr name="TextBox 24" id="24"/>
          <p:cNvSpPr txBox="true"/>
          <p:nvPr/>
        </p:nvSpPr>
        <p:spPr>
          <a:xfrm rot="0">
            <a:off x="398689" y="8358373"/>
            <a:ext cx="5280913"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a:ea typeface="Noto Serif"/>
                <a:cs typeface="Noto Serif"/>
                <a:sym typeface="Noto Serif"/>
              </a:rPr>
              <a:t>2021</a:t>
            </a:r>
            <a:r>
              <a:rPr lang="en-US" sz="1200">
                <a:solidFill>
                  <a:srgbClr val="000000"/>
                </a:solidFill>
                <a:latin typeface="Noto Serif"/>
                <a:ea typeface="Noto Serif"/>
                <a:cs typeface="Noto Serif"/>
                <a:sym typeface="Noto Serif"/>
              </a:rPr>
              <a:t> Chardonnay Reserve / Oisy Estate</a:t>
            </a:r>
          </a:p>
        </p:txBody>
      </p:sp>
      <p:sp>
        <p:nvSpPr>
          <p:cNvPr name="TextBox 25" id="25"/>
          <p:cNvSpPr txBox="true"/>
          <p:nvPr/>
        </p:nvSpPr>
        <p:spPr>
          <a:xfrm rot="0">
            <a:off x="5880128" y="8573443"/>
            <a:ext cx="1051196" cy="198120"/>
          </a:xfrm>
          <a:prstGeom prst="rect">
            <a:avLst/>
          </a:prstGeom>
        </p:spPr>
        <p:txBody>
          <a:bodyPr anchor="t" rtlCol="false" tIns="0" lIns="0" bIns="0" rIns="0">
            <a:spAutoFit/>
          </a:bodyPr>
          <a:lstStyle/>
          <a:p>
            <a:pPr algn="r">
              <a:lnSpc>
                <a:spcPts val="1679"/>
              </a:lnSpc>
              <a:spcBef>
                <a:spcPct val="0"/>
              </a:spcBef>
            </a:pPr>
            <a:r>
              <a:rPr lang="en-US" sz="1200">
                <a:solidFill>
                  <a:srgbClr val="000000"/>
                </a:solidFill>
                <a:latin typeface="Noto Serif"/>
                <a:ea typeface="Noto Serif"/>
                <a:cs typeface="Noto Serif"/>
                <a:sym typeface="Noto Serif"/>
              </a:rPr>
              <a:t>￥8,980/Bottle</a:t>
            </a:r>
          </a:p>
        </p:txBody>
      </p:sp>
      <p:sp>
        <p:nvSpPr>
          <p:cNvPr name="TextBox 26" id="26"/>
          <p:cNvSpPr txBox="true"/>
          <p:nvPr/>
        </p:nvSpPr>
        <p:spPr>
          <a:xfrm rot="0">
            <a:off x="551089" y="8790613"/>
            <a:ext cx="5817104" cy="148590"/>
          </a:xfrm>
          <a:prstGeom prst="rect">
            <a:avLst/>
          </a:prstGeom>
        </p:spPr>
        <p:txBody>
          <a:bodyPr anchor="t" rtlCol="false" tIns="0" lIns="0" bIns="0" rIns="0">
            <a:spAutoFit/>
          </a:bodyPr>
          <a:lstStyle/>
          <a:p>
            <a:pPr algn="r">
              <a:lnSpc>
                <a:spcPts val="1260"/>
              </a:lnSpc>
              <a:spcBef>
                <a:spcPct val="0"/>
              </a:spcBef>
            </a:pPr>
            <a:r>
              <a:rPr lang="en-US" sz="900">
                <a:solidFill>
                  <a:srgbClr val="000000"/>
                </a:solidFill>
                <a:latin typeface="Noto Serif Japanese"/>
                <a:ea typeface="Noto Serif Japanese"/>
                <a:cs typeface="Noto Serif Japanese"/>
                <a:sym typeface="Noto Serif Japanese"/>
              </a:rPr>
              <a:t>太陽の恵みを受けたファットで力強い果実味と樽香の調和 ｜（アメリカ・カリフォルニア）</a:t>
            </a:r>
          </a:p>
        </p:txBody>
      </p:sp>
      <p:sp>
        <p:nvSpPr>
          <p:cNvPr name="TextBox 27" id="27"/>
          <p:cNvSpPr txBox="true"/>
          <p:nvPr/>
        </p:nvSpPr>
        <p:spPr>
          <a:xfrm rot="0">
            <a:off x="765949" y="3271652"/>
            <a:ext cx="5496129"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Japanese"/>
                <a:ea typeface="Noto Serif Japanese"/>
                <a:cs typeface="Noto Serif Japanese"/>
                <a:sym typeface="Noto Serif Japanese"/>
              </a:rPr>
              <a:t>ピノ・グリージョ・クラッシコ / カンティーナ・オイジー</a:t>
            </a:r>
          </a:p>
        </p:txBody>
      </p:sp>
      <p:sp>
        <p:nvSpPr>
          <p:cNvPr name="TextBox 28" id="28"/>
          <p:cNvSpPr txBox="true"/>
          <p:nvPr/>
        </p:nvSpPr>
        <p:spPr>
          <a:xfrm rot="0">
            <a:off x="398689" y="3056582"/>
            <a:ext cx="5280913"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a:ea typeface="Noto Serif"/>
                <a:cs typeface="Noto Serif"/>
                <a:sym typeface="Noto Serif"/>
              </a:rPr>
              <a:t>2020 Pinot Grigio Classico</a:t>
            </a:r>
            <a:r>
              <a:rPr lang="en-US" sz="1200">
                <a:solidFill>
                  <a:srgbClr val="000000"/>
                </a:solidFill>
                <a:latin typeface="Noto Serif"/>
                <a:ea typeface="Noto Serif"/>
                <a:cs typeface="Noto Serif"/>
                <a:sym typeface="Noto Serif"/>
              </a:rPr>
              <a:t> / Cantina Oisy</a:t>
            </a:r>
          </a:p>
        </p:txBody>
      </p:sp>
      <p:sp>
        <p:nvSpPr>
          <p:cNvPr name="TextBox 29" id="29"/>
          <p:cNvSpPr txBox="true"/>
          <p:nvPr/>
        </p:nvSpPr>
        <p:spPr>
          <a:xfrm rot="0">
            <a:off x="5880128" y="3271652"/>
            <a:ext cx="1051196" cy="198120"/>
          </a:xfrm>
          <a:prstGeom prst="rect">
            <a:avLst/>
          </a:prstGeom>
        </p:spPr>
        <p:txBody>
          <a:bodyPr anchor="t" rtlCol="false" tIns="0" lIns="0" bIns="0" rIns="0">
            <a:spAutoFit/>
          </a:bodyPr>
          <a:lstStyle/>
          <a:p>
            <a:pPr algn="r">
              <a:lnSpc>
                <a:spcPts val="1679"/>
              </a:lnSpc>
              <a:spcBef>
                <a:spcPct val="0"/>
              </a:spcBef>
            </a:pPr>
            <a:r>
              <a:rPr lang="en-US" sz="1200">
                <a:solidFill>
                  <a:srgbClr val="000000"/>
                </a:solidFill>
                <a:latin typeface="Noto Serif"/>
                <a:ea typeface="Noto Serif"/>
                <a:cs typeface="Noto Serif"/>
                <a:sym typeface="Noto Serif"/>
              </a:rPr>
              <a:t>￥2,980/Bottle</a:t>
            </a:r>
          </a:p>
        </p:txBody>
      </p:sp>
      <p:sp>
        <p:nvSpPr>
          <p:cNvPr name="TextBox 30" id="30"/>
          <p:cNvSpPr txBox="true"/>
          <p:nvPr/>
        </p:nvSpPr>
        <p:spPr>
          <a:xfrm rot="0">
            <a:off x="551089" y="3488822"/>
            <a:ext cx="5817104" cy="148590"/>
          </a:xfrm>
          <a:prstGeom prst="rect">
            <a:avLst/>
          </a:prstGeom>
        </p:spPr>
        <p:txBody>
          <a:bodyPr anchor="t" rtlCol="false" tIns="0" lIns="0" bIns="0" rIns="0">
            <a:spAutoFit/>
          </a:bodyPr>
          <a:lstStyle/>
          <a:p>
            <a:pPr algn="r">
              <a:lnSpc>
                <a:spcPts val="1260"/>
              </a:lnSpc>
              <a:spcBef>
                <a:spcPct val="0"/>
              </a:spcBef>
            </a:pPr>
            <a:r>
              <a:rPr lang="en-US" sz="900">
                <a:solidFill>
                  <a:srgbClr val="000000"/>
                </a:solidFill>
                <a:latin typeface="Noto Serif Japanese"/>
                <a:ea typeface="Noto Serif Japanese"/>
                <a:cs typeface="Noto Serif Japanese"/>
                <a:sym typeface="Noto Serif Japanese"/>
              </a:rPr>
              <a:t>冷涼な気候がもたらす軽快でフレッシュな酸味 ｜（イタリア・アルト・アディジェ）</a:t>
            </a:r>
          </a:p>
        </p:txBody>
      </p:sp>
      <p:sp>
        <p:nvSpPr>
          <p:cNvPr name="TextBox 31" id="31"/>
          <p:cNvSpPr txBox="true"/>
          <p:nvPr/>
        </p:nvSpPr>
        <p:spPr>
          <a:xfrm rot="0">
            <a:off x="765949" y="4029051"/>
            <a:ext cx="5496129"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Japanese"/>
                <a:ea typeface="Noto Serif Japanese"/>
                <a:cs typeface="Noto Serif Japanese"/>
                <a:sym typeface="Noto Serif Japanese"/>
              </a:rPr>
              <a:t>ヴェルデホ・セレクシオン</a:t>
            </a:r>
            <a:r>
              <a:rPr lang="en-US" sz="1200">
                <a:solidFill>
                  <a:srgbClr val="000000"/>
                </a:solidFill>
                <a:latin typeface="Noto Serif Japanese"/>
                <a:ea typeface="Noto Serif Japanese"/>
                <a:cs typeface="Noto Serif Japanese"/>
                <a:sym typeface="Noto Serif Japanese"/>
              </a:rPr>
              <a:t> / ボデガ・オイジー</a:t>
            </a:r>
          </a:p>
        </p:txBody>
      </p:sp>
      <p:sp>
        <p:nvSpPr>
          <p:cNvPr name="TextBox 32" id="32"/>
          <p:cNvSpPr txBox="true"/>
          <p:nvPr/>
        </p:nvSpPr>
        <p:spPr>
          <a:xfrm rot="0">
            <a:off x="398689" y="3813981"/>
            <a:ext cx="5280913"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a:ea typeface="Noto Serif"/>
                <a:cs typeface="Noto Serif"/>
                <a:sym typeface="Noto Serif"/>
              </a:rPr>
              <a:t>2022 </a:t>
            </a:r>
            <a:r>
              <a:rPr lang="en-US" sz="1200">
                <a:solidFill>
                  <a:srgbClr val="000000"/>
                </a:solidFill>
                <a:latin typeface="Noto Serif"/>
                <a:ea typeface="Noto Serif"/>
                <a:cs typeface="Noto Serif"/>
                <a:sym typeface="Noto Serif"/>
              </a:rPr>
              <a:t>Verdejo Selección / Bodega Oisy </a:t>
            </a:r>
          </a:p>
        </p:txBody>
      </p:sp>
      <p:sp>
        <p:nvSpPr>
          <p:cNvPr name="TextBox 33" id="33"/>
          <p:cNvSpPr txBox="true"/>
          <p:nvPr/>
        </p:nvSpPr>
        <p:spPr>
          <a:xfrm rot="0">
            <a:off x="5880128" y="4029051"/>
            <a:ext cx="1051196" cy="198120"/>
          </a:xfrm>
          <a:prstGeom prst="rect">
            <a:avLst/>
          </a:prstGeom>
        </p:spPr>
        <p:txBody>
          <a:bodyPr anchor="t" rtlCol="false" tIns="0" lIns="0" bIns="0" rIns="0">
            <a:spAutoFit/>
          </a:bodyPr>
          <a:lstStyle/>
          <a:p>
            <a:pPr algn="r">
              <a:lnSpc>
                <a:spcPts val="1679"/>
              </a:lnSpc>
              <a:spcBef>
                <a:spcPct val="0"/>
              </a:spcBef>
            </a:pPr>
            <a:r>
              <a:rPr lang="en-US" sz="1200">
                <a:solidFill>
                  <a:srgbClr val="000000"/>
                </a:solidFill>
                <a:latin typeface="Noto Serif"/>
                <a:ea typeface="Noto Serif"/>
                <a:cs typeface="Noto Serif"/>
                <a:sym typeface="Noto Serif"/>
              </a:rPr>
              <a:t>￥3,980/Bottle</a:t>
            </a:r>
          </a:p>
        </p:txBody>
      </p:sp>
      <p:sp>
        <p:nvSpPr>
          <p:cNvPr name="TextBox 34" id="34"/>
          <p:cNvSpPr txBox="true"/>
          <p:nvPr/>
        </p:nvSpPr>
        <p:spPr>
          <a:xfrm rot="0">
            <a:off x="551089" y="4246221"/>
            <a:ext cx="5817104" cy="148590"/>
          </a:xfrm>
          <a:prstGeom prst="rect">
            <a:avLst/>
          </a:prstGeom>
        </p:spPr>
        <p:txBody>
          <a:bodyPr anchor="t" rtlCol="false" tIns="0" lIns="0" bIns="0" rIns="0">
            <a:spAutoFit/>
          </a:bodyPr>
          <a:lstStyle/>
          <a:p>
            <a:pPr algn="r">
              <a:lnSpc>
                <a:spcPts val="1260"/>
              </a:lnSpc>
              <a:spcBef>
                <a:spcPct val="0"/>
              </a:spcBef>
            </a:pPr>
            <a:r>
              <a:rPr lang="en-US" sz="900">
                <a:solidFill>
                  <a:srgbClr val="000000"/>
                </a:solidFill>
                <a:latin typeface="Noto Serif Japanese"/>
                <a:ea typeface="Noto Serif Japanese"/>
                <a:cs typeface="Noto Serif Japanese"/>
                <a:sym typeface="Noto Serif Japanese"/>
              </a:rPr>
              <a:t>高原地帯の昼夜差が際立たせるアロマティックな香り ｜（スペイン・ルエダ）</a:t>
            </a:r>
          </a:p>
        </p:txBody>
      </p:sp>
      <p:sp>
        <p:nvSpPr>
          <p:cNvPr name="TextBox 35" id="35"/>
          <p:cNvSpPr txBox="true"/>
          <p:nvPr/>
        </p:nvSpPr>
        <p:spPr>
          <a:xfrm rot="0">
            <a:off x="765949" y="4786449"/>
            <a:ext cx="5496129"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Japanese"/>
                <a:ea typeface="Noto Serif Japanese"/>
                <a:cs typeface="Noto Serif Japanese"/>
                <a:sym typeface="Noto Serif Japanese"/>
              </a:rPr>
              <a:t>アルバリーニョ・アトランティコ / ボデガ・オイジー</a:t>
            </a:r>
          </a:p>
        </p:txBody>
      </p:sp>
      <p:sp>
        <p:nvSpPr>
          <p:cNvPr name="TextBox 36" id="36"/>
          <p:cNvSpPr txBox="true"/>
          <p:nvPr/>
        </p:nvSpPr>
        <p:spPr>
          <a:xfrm rot="0">
            <a:off x="398689" y="4571379"/>
            <a:ext cx="5280913"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a:ea typeface="Noto Serif"/>
                <a:cs typeface="Noto Serif"/>
                <a:sym typeface="Noto Serif"/>
              </a:rPr>
              <a:t>2022 </a:t>
            </a:r>
            <a:r>
              <a:rPr lang="en-US" sz="1200">
                <a:solidFill>
                  <a:srgbClr val="000000"/>
                </a:solidFill>
                <a:latin typeface="Noto Serif"/>
                <a:ea typeface="Noto Serif"/>
                <a:cs typeface="Noto Serif"/>
                <a:sym typeface="Noto Serif"/>
              </a:rPr>
              <a:t>Albariño Atlantico / Bodega Oisy</a:t>
            </a:r>
          </a:p>
        </p:txBody>
      </p:sp>
      <p:sp>
        <p:nvSpPr>
          <p:cNvPr name="TextBox 37" id="37"/>
          <p:cNvSpPr txBox="true"/>
          <p:nvPr/>
        </p:nvSpPr>
        <p:spPr>
          <a:xfrm rot="0">
            <a:off x="5880128" y="4786449"/>
            <a:ext cx="1051196" cy="198120"/>
          </a:xfrm>
          <a:prstGeom prst="rect">
            <a:avLst/>
          </a:prstGeom>
        </p:spPr>
        <p:txBody>
          <a:bodyPr anchor="t" rtlCol="false" tIns="0" lIns="0" bIns="0" rIns="0">
            <a:spAutoFit/>
          </a:bodyPr>
          <a:lstStyle/>
          <a:p>
            <a:pPr algn="r">
              <a:lnSpc>
                <a:spcPts val="1679"/>
              </a:lnSpc>
              <a:spcBef>
                <a:spcPct val="0"/>
              </a:spcBef>
            </a:pPr>
            <a:r>
              <a:rPr lang="en-US" sz="1200">
                <a:solidFill>
                  <a:srgbClr val="000000"/>
                </a:solidFill>
                <a:latin typeface="Noto Serif"/>
                <a:ea typeface="Noto Serif"/>
                <a:cs typeface="Noto Serif"/>
                <a:sym typeface="Noto Serif"/>
              </a:rPr>
              <a:t>￥4,980/Bottle</a:t>
            </a:r>
          </a:p>
        </p:txBody>
      </p:sp>
      <p:sp>
        <p:nvSpPr>
          <p:cNvPr name="TextBox 38" id="38"/>
          <p:cNvSpPr txBox="true"/>
          <p:nvPr/>
        </p:nvSpPr>
        <p:spPr>
          <a:xfrm rot="0">
            <a:off x="551089" y="5003619"/>
            <a:ext cx="5817104" cy="148590"/>
          </a:xfrm>
          <a:prstGeom prst="rect">
            <a:avLst/>
          </a:prstGeom>
        </p:spPr>
        <p:txBody>
          <a:bodyPr anchor="t" rtlCol="false" tIns="0" lIns="0" bIns="0" rIns="0">
            <a:spAutoFit/>
          </a:bodyPr>
          <a:lstStyle/>
          <a:p>
            <a:pPr algn="r">
              <a:lnSpc>
                <a:spcPts val="1260"/>
              </a:lnSpc>
              <a:spcBef>
                <a:spcPct val="0"/>
              </a:spcBef>
            </a:pPr>
            <a:r>
              <a:rPr lang="en-US" sz="900">
                <a:solidFill>
                  <a:srgbClr val="000000"/>
                </a:solidFill>
                <a:latin typeface="Noto Serif Japanese"/>
                <a:ea typeface="Noto Serif Japanese"/>
                <a:cs typeface="Noto Serif Japanese"/>
                <a:sym typeface="Noto Serif Japanese"/>
              </a:rPr>
              <a:t>大西洋の海風が育む塩味と爽やかな果実味 ｜（スペイン・リアス・バイシャス）</a:t>
            </a:r>
          </a:p>
        </p:txBody>
      </p:sp>
      <p:sp>
        <p:nvSpPr>
          <p:cNvPr name="TextBox 39" id="39"/>
          <p:cNvSpPr txBox="true"/>
          <p:nvPr/>
        </p:nvSpPr>
        <p:spPr>
          <a:xfrm rot="0">
            <a:off x="765949" y="5518487"/>
            <a:ext cx="5496129"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Japanese"/>
                <a:ea typeface="Noto Serif Japanese"/>
                <a:cs typeface="Noto Serif Japanese"/>
                <a:sym typeface="Noto Serif Japanese"/>
              </a:rPr>
              <a:t>サンセール・ブラン / ドメーヌ・オイジー</a:t>
            </a:r>
          </a:p>
        </p:txBody>
      </p:sp>
      <p:sp>
        <p:nvSpPr>
          <p:cNvPr name="TextBox 40" id="40"/>
          <p:cNvSpPr txBox="true"/>
          <p:nvPr/>
        </p:nvSpPr>
        <p:spPr>
          <a:xfrm rot="0">
            <a:off x="398689" y="5303417"/>
            <a:ext cx="5280913"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a:ea typeface="Noto Serif"/>
                <a:cs typeface="Noto Serif"/>
                <a:sym typeface="Noto Serif"/>
              </a:rPr>
              <a:t>2020 </a:t>
            </a:r>
            <a:r>
              <a:rPr lang="en-US" sz="1200">
                <a:solidFill>
                  <a:srgbClr val="000000"/>
                </a:solidFill>
                <a:latin typeface="Noto Serif"/>
                <a:ea typeface="Noto Serif"/>
                <a:cs typeface="Noto Serif"/>
                <a:sym typeface="Noto Serif"/>
              </a:rPr>
              <a:t>Sancerre Blanc / Domaine Oisy </a:t>
            </a:r>
          </a:p>
        </p:txBody>
      </p:sp>
      <p:sp>
        <p:nvSpPr>
          <p:cNvPr name="TextBox 41" id="41"/>
          <p:cNvSpPr txBox="true"/>
          <p:nvPr/>
        </p:nvSpPr>
        <p:spPr>
          <a:xfrm rot="0">
            <a:off x="5880128" y="5518487"/>
            <a:ext cx="1051196" cy="198120"/>
          </a:xfrm>
          <a:prstGeom prst="rect">
            <a:avLst/>
          </a:prstGeom>
        </p:spPr>
        <p:txBody>
          <a:bodyPr anchor="t" rtlCol="false" tIns="0" lIns="0" bIns="0" rIns="0">
            <a:spAutoFit/>
          </a:bodyPr>
          <a:lstStyle/>
          <a:p>
            <a:pPr algn="r">
              <a:lnSpc>
                <a:spcPts val="1679"/>
              </a:lnSpc>
              <a:spcBef>
                <a:spcPct val="0"/>
              </a:spcBef>
            </a:pPr>
            <a:r>
              <a:rPr lang="en-US" sz="1200">
                <a:solidFill>
                  <a:srgbClr val="000000"/>
                </a:solidFill>
                <a:latin typeface="Noto Serif"/>
                <a:ea typeface="Noto Serif"/>
                <a:cs typeface="Noto Serif"/>
                <a:sym typeface="Noto Serif"/>
              </a:rPr>
              <a:t>￥5,980/Bottle</a:t>
            </a:r>
          </a:p>
        </p:txBody>
      </p:sp>
      <p:sp>
        <p:nvSpPr>
          <p:cNvPr name="TextBox 42" id="42"/>
          <p:cNvSpPr txBox="true"/>
          <p:nvPr/>
        </p:nvSpPr>
        <p:spPr>
          <a:xfrm rot="0">
            <a:off x="551089" y="5735657"/>
            <a:ext cx="5817104" cy="148590"/>
          </a:xfrm>
          <a:prstGeom prst="rect">
            <a:avLst/>
          </a:prstGeom>
        </p:spPr>
        <p:txBody>
          <a:bodyPr anchor="t" rtlCol="false" tIns="0" lIns="0" bIns="0" rIns="0">
            <a:spAutoFit/>
          </a:bodyPr>
          <a:lstStyle/>
          <a:p>
            <a:pPr algn="r">
              <a:lnSpc>
                <a:spcPts val="1260"/>
              </a:lnSpc>
              <a:spcBef>
                <a:spcPct val="0"/>
              </a:spcBef>
            </a:pPr>
            <a:r>
              <a:rPr lang="en-US" sz="900">
                <a:solidFill>
                  <a:srgbClr val="000000"/>
                </a:solidFill>
                <a:latin typeface="Noto Serif Japanese"/>
                <a:ea typeface="Noto Serif Japanese"/>
                <a:cs typeface="Noto Serif Japanese"/>
                <a:sym typeface="Noto Serif Japanese"/>
              </a:rPr>
              <a:t>石灰質土壌がもたらすフレッシュな酸とミネラル感 ｜（フランス・ロワール）</a:t>
            </a:r>
          </a:p>
        </p:txBody>
      </p:sp>
      <p:sp>
        <p:nvSpPr>
          <p:cNvPr name="TextBox 43" id="43"/>
          <p:cNvSpPr txBox="true"/>
          <p:nvPr/>
        </p:nvSpPr>
        <p:spPr>
          <a:xfrm rot="0">
            <a:off x="765949" y="9330841"/>
            <a:ext cx="5496129"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Japanese"/>
                <a:ea typeface="Noto Serif Japanese"/>
                <a:cs typeface="Noto Serif Japanese"/>
                <a:sym typeface="Noto Serif Japanese"/>
              </a:rPr>
              <a:t>シャ</a:t>
            </a:r>
            <a:r>
              <a:rPr lang="en-US" sz="1200">
                <a:solidFill>
                  <a:srgbClr val="000000"/>
                </a:solidFill>
                <a:latin typeface="Noto Serif Japanese"/>
                <a:ea typeface="Noto Serif Japanese"/>
                <a:cs typeface="Noto Serif Japanese"/>
                <a:sym typeface="Noto Serif Japanese"/>
              </a:rPr>
              <a:t>ブリ・レ・ヴァン・フレ / ドメーヌ・オイジー</a:t>
            </a:r>
          </a:p>
        </p:txBody>
      </p:sp>
      <p:sp>
        <p:nvSpPr>
          <p:cNvPr name="TextBox 44" id="44"/>
          <p:cNvSpPr txBox="true"/>
          <p:nvPr/>
        </p:nvSpPr>
        <p:spPr>
          <a:xfrm rot="0">
            <a:off x="398689" y="9115771"/>
            <a:ext cx="5280913"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a:ea typeface="Noto Serif"/>
                <a:cs typeface="Noto Serif"/>
                <a:sym typeface="Noto Serif"/>
              </a:rPr>
              <a:t>2019 Chabl</a:t>
            </a:r>
            <a:r>
              <a:rPr lang="en-US" sz="1200">
                <a:solidFill>
                  <a:srgbClr val="000000"/>
                </a:solidFill>
                <a:latin typeface="Noto Serif"/>
                <a:ea typeface="Noto Serif"/>
                <a:cs typeface="Noto Serif"/>
                <a:sym typeface="Noto Serif"/>
              </a:rPr>
              <a:t>is Les Vents Frais / Domaine Oisy</a:t>
            </a:r>
          </a:p>
        </p:txBody>
      </p:sp>
      <p:sp>
        <p:nvSpPr>
          <p:cNvPr name="TextBox 45" id="45"/>
          <p:cNvSpPr txBox="true"/>
          <p:nvPr/>
        </p:nvSpPr>
        <p:spPr>
          <a:xfrm rot="0">
            <a:off x="5880128" y="9330841"/>
            <a:ext cx="1051196" cy="198120"/>
          </a:xfrm>
          <a:prstGeom prst="rect">
            <a:avLst/>
          </a:prstGeom>
        </p:spPr>
        <p:txBody>
          <a:bodyPr anchor="t" rtlCol="false" tIns="0" lIns="0" bIns="0" rIns="0">
            <a:spAutoFit/>
          </a:bodyPr>
          <a:lstStyle/>
          <a:p>
            <a:pPr algn="r">
              <a:lnSpc>
                <a:spcPts val="1679"/>
              </a:lnSpc>
              <a:spcBef>
                <a:spcPct val="0"/>
              </a:spcBef>
            </a:pPr>
            <a:r>
              <a:rPr lang="en-US" sz="1200">
                <a:solidFill>
                  <a:srgbClr val="000000"/>
                </a:solidFill>
                <a:latin typeface="Noto Serif"/>
                <a:ea typeface="Noto Serif"/>
                <a:cs typeface="Noto Serif"/>
                <a:sym typeface="Noto Serif"/>
              </a:rPr>
              <a:t>￥9,980/Bottle</a:t>
            </a:r>
          </a:p>
        </p:txBody>
      </p:sp>
      <p:sp>
        <p:nvSpPr>
          <p:cNvPr name="TextBox 46" id="46"/>
          <p:cNvSpPr txBox="true"/>
          <p:nvPr/>
        </p:nvSpPr>
        <p:spPr>
          <a:xfrm rot="0">
            <a:off x="551089" y="9548011"/>
            <a:ext cx="5817104" cy="148590"/>
          </a:xfrm>
          <a:prstGeom prst="rect">
            <a:avLst/>
          </a:prstGeom>
        </p:spPr>
        <p:txBody>
          <a:bodyPr anchor="t" rtlCol="false" tIns="0" lIns="0" bIns="0" rIns="0">
            <a:spAutoFit/>
          </a:bodyPr>
          <a:lstStyle/>
          <a:p>
            <a:pPr algn="r">
              <a:lnSpc>
                <a:spcPts val="1260"/>
              </a:lnSpc>
              <a:spcBef>
                <a:spcPct val="0"/>
              </a:spcBef>
            </a:pPr>
            <a:r>
              <a:rPr lang="en-US" sz="900">
                <a:solidFill>
                  <a:srgbClr val="000000"/>
                </a:solidFill>
                <a:latin typeface="Noto Serif Japanese"/>
                <a:ea typeface="Noto Serif Japanese"/>
                <a:cs typeface="Noto Serif Japanese"/>
                <a:sym typeface="Noto Serif Japanese"/>
              </a:rPr>
              <a:t>キンメリジャン土壌が生む引き締まった酸とエレガントな香り ｜（フランス・ブルゴーニュ）</a:t>
            </a:r>
          </a:p>
        </p:txBody>
      </p:sp>
      <p:sp>
        <p:nvSpPr>
          <p:cNvPr name="TextBox 47" id="47"/>
          <p:cNvSpPr txBox="true"/>
          <p:nvPr/>
        </p:nvSpPr>
        <p:spPr>
          <a:xfrm rot="0">
            <a:off x="398689" y="1779073"/>
            <a:ext cx="5817104"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Japanese"/>
                <a:ea typeface="Noto Serif Japanese"/>
                <a:cs typeface="Noto Serif Japanese"/>
                <a:sym typeface="Noto Serif Japanese"/>
              </a:rPr>
              <a:t>ワイン名 / 造り手名 /（日本語）</a:t>
            </a:r>
          </a:p>
        </p:txBody>
      </p:sp>
      <p:sp>
        <p:nvSpPr>
          <p:cNvPr name="TextBox 48" id="48"/>
          <p:cNvSpPr txBox="true"/>
          <p:nvPr/>
        </p:nvSpPr>
        <p:spPr>
          <a:xfrm rot="0">
            <a:off x="398689" y="1564003"/>
            <a:ext cx="5280913"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a:ea typeface="Noto Serif"/>
                <a:cs typeface="Noto Serif"/>
                <a:sym typeface="Noto Serif"/>
              </a:rPr>
              <a:t>Vintage /  Wine name / Wine Maker (Alphabet)</a:t>
            </a:r>
          </a:p>
        </p:txBody>
      </p:sp>
      <p:sp>
        <p:nvSpPr>
          <p:cNvPr name="TextBox 49" id="49"/>
          <p:cNvSpPr txBox="true"/>
          <p:nvPr/>
        </p:nvSpPr>
        <p:spPr>
          <a:xfrm rot="0">
            <a:off x="5880128" y="1779073"/>
            <a:ext cx="1051196" cy="198120"/>
          </a:xfrm>
          <a:prstGeom prst="rect">
            <a:avLst/>
          </a:prstGeom>
        </p:spPr>
        <p:txBody>
          <a:bodyPr anchor="t" rtlCol="false" tIns="0" lIns="0" bIns="0" rIns="0">
            <a:spAutoFit/>
          </a:bodyPr>
          <a:lstStyle/>
          <a:p>
            <a:pPr algn="r">
              <a:lnSpc>
                <a:spcPts val="1679"/>
              </a:lnSpc>
              <a:spcBef>
                <a:spcPct val="0"/>
              </a:spcBef>
            </a:pPr>
            <a:r>
              <a:rPr lang="en-US" sz="1200">
                <a:solidFill>
                  <a:srgbClr val="000000"/>
                </a:solidFill>
                <a:latin typeface="Noto Serif Japanese"/>
                <a:ea typeface="Noto Serif Japanese"/>
                <a:cs typeface="Noto Serif Japanese"/>
                <a:sym typeface="Noto Serif Japanese"/>
              </a:rPr>
              <a:t>値段</a:t>
            </a:r>
          </a:p>
        </p:txBody>
      </p:sp>
      <p:sp>
        <p:nvSpPr>
          <p:cNvPr name="TextBox 50" id="50"/>
          <p:cNvSpPr txBox="true"/>
          <p:nvPr/>
        </p:nvSpPr>
        <p:spPr>
          <a:xfrm rot="0">
            <a:off x="4545156" y="1948618"/>
            <a:ext cx="1860570" cy="174625"/>
          </a:xfrm>
          <a:prstGeom prst="rect">
            <a:avLst/>
          </a:prstGeom>
        </p:spPr>
        <p:txBody>
          <a:bodyPr anchor="t" rtlCol="false" tIns="0" lIns="0" bIns="0" rIns="0">
            <a:spAutoFit/>
          </a:bodyPr>
          <a:lstStyle/>
          <a:p>
            <a:pPr algn="r">
              <a:lnSpc>
                <a:spcPts val="1400"/>
              </a:lnSpc>
              <a:spcBef>
                <a:spcPct val="0"/>
              </a:spcBef>
            </a:pPr>
            <a:r>
              <a:rPr lang="en-US" sz="1000">
                <a:solidFill>
                  <a:srgbClr val="000000"/>
                </a:solidFill>
                <a:latin typeface="Noto Serif Japanese"/>
                <a:ea typeface="Noto Serif Japanese"/>
                <a:cs typeface="Noto Serif Japanese"/>
                <a:sym typeface="Noto Serif Japanese"/>
              </a:rPr>
              <a:t> </a:t>
            </a:r>
            <a:r>
              <a:rPr lang="en-US" sz="1000">
                <a:solidFill>
                  <a:srgbClr val="000000"/>
                </a:solidFill>
                <a:latin typeface="Noto Serif Japanese"/>
                <a:ea typeface="Noto Serif Japanese"/>
                <a:cs typeface="Noto Serif Japanese"/>
                <a:sym typeface="Noto Serif Japanese"/>
              </a:rPr>
              <a:t>コメント |</a:t>
            </a:r>
            <a:r>
              <a:rPr lang="en-US" sz="1000">
                <a:solidFill>
                  <a:srgbClr val="000000"/>
                </a:solidFill>
                <a:latin typeface="Noto Serif Japanese"/>
                <a:ea typeface="Noto Serif Japanese"/>
                <a:cs typeface="Noto Serif Japanese"/>
                <a:sym typeface="Noto Serif Japanese"/>
              </a:rPr>
              <a:t> (国・地域)</a:t>
            </a:r>
          </a:p>
        </p:txBody>
      </p:sp>
      <p:sp>
        <p:nvSpPr>
          <p:cNvPr name="AutoShape 51" id="51"/>
          <p:cNvSpPr/>
          <p:nvPr/>
        </p:nvSpPr>
        <p:spPr>
          <a:xfrm flipV="true">
            <a:off x="3087618" y="985490"/>
            <a:ext cx="1384765" cy="2381"/>
          </a:xfrm>
          <a:prstGeom prst="line">
            <a:avLst/>
          </a:prstGeom>
          <a:ln cap="flat" w="9525">
            <a:solidFill>
              <a:srgbClr val="000000"/>
            </a:solidFill>
            <a:prstDash val="solid"/>
            <a:headEnd type="none" len="sm" w="sm"/>
            <a:tailEnd type="none" len="sm" w="sm"/>
          </a:ln>
        </p:spPr>
      </p:sp>
      <p:grpSp>
        <p:nvGrpSpPr>
          <p:cNvPr name="Group 52" id="52"/>
          <p:cNvGrpSpPr/>
          <p:nvPr/>
        </p:nvGrpSpPr>
        <p:grpSpPr>
          <a:xfrm rot="0">
            <a:off x="3290349" y="791620"/>
            <a:ext cx="979302" cy="387741"/>
            <a:chOff x="0" y="0"/>
            <a:chExt cx="350960" cy="138958"/>
          </a:xfrm>
        </p:grpSpPr>
        <p:sp>
          <p:nvSpPr>
            <p:cNvPr name="Freeform 53" id="53"/>
            <p:cNvSpPr/>
            <p:nvPr/>
          </p:nvSpPr>
          <p:spPr>
            <a:xfrm flipH="false" flipV="false" rot="0">
              <a:off x="0" y="0"/>
              <a:ext cx="350960" cy="138958"/>
            </a:xfrm>
            <a:custGeom>
              <a:avLst/>
              <a:gdLst/>
              <a:ahLst/>
              <a:cxnLst/>
              <a:rect r="r" b="b" t="t" l="l"/>
              <a:pathLst>
                <a:path h="138958" w="350960">
                  <a:moveTo>
                    <a:pt x="0" y="0"/>
                  </a:moveTo>
                  <a:lnTo>
                    <a:pt x="350960" y="0"/>
                  </a:lnTo>
                  <a:lnTo>
                    <a:pt x="350960" y="138958"/>
                  </a:lnTo>
                  <a:lnTo>
                    <a:pt x="0" y="138958"/>
                  </a:lnTo>
                  <a:close/>
                </a:path>
              </a:pathLst>
            </a:custGeom>
            <a:solidFill>
              <a:srgbClr val="FFFFFF"/>
            </a:solidFill>
          </p:spPr>
        </p:sp>
        <p:sp>
          <p:nvSpPr>
            <p:cNvPr name="TextBox 54" id="54"/>
            <p:cNvSpPr txBox="true"/>
            <p:nvPr/>
          </p:nvSpPr>
          <p:spPr>
            <a:xfrm>
              <a:off x="0" y="-19050"/>
              <a:ext cx="350960" cy="158008"/>
            </a:xfrm>
            <a:prstGeom prst="rect">
              <a:avLst/>
            </a:prstGeom>
          </p:spPr>
          <p:txBody>
            <a:bodyPr anchor="ctr" rtlCol="false" tIns="50800" lIns="50800" bIns="50800" rIns="50800"/>
            <a:lstStyle/>
            <a:p>
              <a:pPr algn="ctr">
                <a:lnSpc>
                  <a:spcPts val="1960"/>
                </a:lnSpc>
                <a:spcBef>
                  <a:spcPct val="0"/>
                </a:spcBef>
              </a:pPr>
            </a:p>
          </p:txBody>
        </p:sp>
      </p:grpSp>
      <p:sp>
        <p:nvSpPr>
          <p:cNvPr name="TextBox 55" id="55"/>
          <p:cNvSpPr txBox="true"/>
          <p:nvPr/>
        </p:nvSpPr>
        <p:spPr>
          <a:xfrm rot="0">
            <a:off x="3319708" y="876905"/>
            <a:ext cx="920584" cy="198120"/>
          </a:xfrm>
          <a:prstGeom prst="rect">
            <a:avLst/>
          </a:prstGeom>
        </p:spPr>
        <p:txBody>
          <a:bodyPr anchor="t" rtlCol="false" tIns="0" lIns="0" bIns="0" rIns="0">
            <a:spAutoFit/>
          </a:bodyPr>
          <a:lstStyle/>
          <a:p>
            <a:pPr algn="ctr">
              <a:lnSpc>
                <a:spcPts val="1679"/>
              </a:lnSpc>
              <a:spcBef>
                <a:spcPct val="0"/>
              </a:spcBef>
            </a:pPr>
            <a:r>
              <a:rPr lang="en-US" sz="1200">
                <a:solidFill>
                  <a:srgbClr val="000000"/>
                </a:solidFill>
                <a:latin typeface="Noto Serif Japanese"/>
                <a:ea typeface="Noto Serif Japanese"/>
                <a:cs typeface="Noto Serif Japanese"/>
                <a:sym typeface="Noto Serif Japanese"/>
              </a:rPr>
              <a:t>白ワイン</a:t>
            </a:r>
          </a:p>
        </p:txBody>
      </p:sp>
      <p:sp>
        <p:nvSpPr>
          <p:cNvPr name="TextBox 56" id="56"/>
          <p:cNvSpPr txBox="true"/>
          <p:nvPr/>
        </p:nvSpPr>
        <p:spPr>
          <a:xfrm rot="0">
            <a:off x="2084239" y="150785"/>
            <a:ext cx="3391521" cy="637550"/>
          </a:xfrm>
          <a:prstGeom prst="rect">
            <a:avLst/>
          </a:prstGeom>
        </p:spPr>
        <p:txBody>
          <a:bodyPr anchor="t" rtlCol="false" tIns="0" lIns="0" bIns="0" rIns="0">
            <a:spAutoFit/>
          </a:bodyPr>
          <a:lstStyle/>
          <a:p>
            <a:pPr algn="ctr">
              <a:lnSpc>
                <a:spcPts val="5284"/>
              </a:lnSpc>
              <a:spcBef>
                <a:spcPct val="0"/>
              </a:spcBef>
            </a:pPr>
            <a:r>
              <a:rPr lang="en-US" sz="3774">
                <a:solidFill>
                  <a:srgbClr val="000000"/>
                </a:solidFill>
                <a:latin typeface="Noto Serif"/>
                <a:ea typeface="Noto Serif"/>
                <a:cs typeface="Noto Serif"/>
                <a:sym typeface="Noto Serif"/>
              </a:rPr>
              <a:t>White Wine</a:t>
            </a:r>
          </a:p>
        </p:txBody>
      </p:sp>
      <p:sp>
        <p:nvSpPr>
          <p:cNvPr name="TextBox 57" id="57"/>
          <p:cNvSpPr txBox="true"/>
          <p:nvPr/>
        </p:nvSpPr>
        <p:spPr>
          <a:xfrm rot="0">
            <a:off x="4653586" y="10202080"/>
            <a:ext cx="2650026" cy="174625"/>
          </a:xfrm>
          <a:prstGeom prst="rect">
            <a:avLst/>
          </a:prstGeom>
        </p:spPr>
        <p:txBody>
          <a:bodyPr anchor="t" rtlCol="false" tIns="0" lIns="0" bIns="0" rIns="0">
            <a:spAutoFit/>
          </a:bodyPr>
          <a:lstStyle/>
          <a:p>
            <a:pPr algn="ctr">
              <a:lnSpc>
                <a:spcPts val="1400"/>
              </a:lnSpc>
              <a:spcBef>
                <a:spcPct val="0"/>
              </a:spcBef>
            </a:pPr>
            <a:r>
              <a:rPr lang="en-US" sz="1000">
                <a:solidFill>
                  <a:srgbClr val="000000"/>
                </a:solidFill>
                <a:latin typeface="Noto Serif Japanese"/>
                <a:ea typeface="Noto Serif Japanese"/>
                <a:cs typeface="Noto Serif Japanese"/>
                <a:sym typeface="Noto Serif Japanese"/>
              </a:rPr>
              <a:t>価格は税込みです。   -Tax include</a:t>
            </a:r>
          </a:p>
        </p:txBody>
      </p:sp>
    </p:spTree>
  </p:cSld>
  <p:clrMapOvr>
    <a:masterClrMapping/>
  </p:clrMapOvr>
</p:sld>
</file>

<file path=ppt/slides/slide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AutoShape 2" id="2"/>
          <p:cNvSpPr/>
          <p:nvPr/>
        </p:nvSpPr>
        <p:spPr>
          <a:xfrm>
            <a:off x="3524017" y="10324114"/>
            <a:ext cx="511967" cy="0"/>
          </a:xfrm>
          <a:prstGeom prst="line">
            <a:avLst/>
          </a:prstGeom>
          <a:ln cap="flat" w="9525">
            <a:solidFill>
              <a:srgbClr val="000000"/>
            </a:solidFill>
            <a:prstDash val="solid"/>
            <a:headEnd type="none" len="sm" w="sm"/>
            <a:tailEnd type="none" len="sm" w="sm"/>
          </a:ln>
        </p:spPr>
      </p:sp>
      <p:grpSp>
        <p:nvGrpSpPr>
          <p:cNvPr name="Group 3" id="3"/>
          <p:cNvGrpSpPr/>
          <p:nvPr/>
        </p:nvGrpSpPr>
        <p:grpSpPr>
          <a:xfrm rot="0">
            <a:off x="3665007" y="10172294"/>
            <a:ext cx="229987" cy="303641"/>
            <a:chOff x="0" y="0"/>
            <a:chExt cx="82422" cy="108818"/>
          </a:xfrm>
        </p:grpSpPr>
        <p:sp>
          <p:nvSpPr>
            <p:cNvPr name="Freeform 4" id="4"/>
            <p:cNvSpPr/>
            <p:nvPr/>
          </p:nvSpPr>
          <p:spPr>
            <a:xfrm flipH="false" flipV="false" rot="0">
              <a:off x="0" y="0"/>
              <a:ext cx="82422" cy="108818"/>
            </a:xfrm>
            <a:custGeom>
              <a:avLst/>
              <a:gdLst/>
              <a:ahLst/>
              <a:cxnLst/>
              <a:rect r="r" b="b" t="t" l="l"/>
              <a:pathLst>
                <a:path h="108818" w="82422">
                  <a:moveTo>
                    <a:pt x="41211" y="0"/>
                  </a:moveTo>
                  <a:lnTo>
                    <a:pt x="41211" y="0"/>
                  </a:lnTo>
                  <a:cubicBezTo>
                    <a:pt x="52141" y="0"/>
                    <a:pt x="62623" y="4342"/>
                    <a:pt x="70352" y="12070"/>
                  </a:cubicBezTo>
                  <a:cubicBezTo>
                    <a:pt x="78080" y="19799"/>
                    <a:pt x="82422" y="30281"/>
                    <a:pt x="82422" y="41211"/>
                  </a:cubicBezTo>
                  <a:lnTo>
                    <a:pt x="82422" y="67607"/>
                  </a:lnTo>
                  <a:cubicBezTo>
                    <a:pt x="82422" y="90367"/>
                    <a:pt x="63971" y="108818"/>
                    <a:pt x="41211" y="108818"/>
                  </a:cubicBezTo>
                  <a:lnTo>
                    <a:pt x="41211" y="108818"/>
                  </a:lnTo>
                  <a:cubicBezTo>
                    <a:pt x="18451" y="108818"/>
                    <a:pt x="0" y="90367"/>
                    <a:pt x="0" y="67607"/>
                  </a:cubicBezTo>
                  <a:lnTo>
                    <a:pt x="0" y="41211"/>
                  </a:lnTo>
                  <a:cubicBezTo>
                    <a:pt x="0" y="18451"/>
                    <a:pt x="18451" y="0"/>
                    <a:pt x="41211" y="0"/>
                  </a:cubicBezTo>
                  <a:close/>
                </a:path>
              </a:pathLst>
            </a:custGeom>
            <a:solidFill>
              <a:srgbClr val="FFFFFF"/>
            </a:solidFill>
          </p:spPr>
        </p:sp>
        <p:sp>
          <p:nvSpPr>
            <p:cNvPr name="TextBox 5" id="5"/>
            <p:cNvSpPr txBox="true"/>
            <p:nvPr/>
          </p:nvSpPr>
          <p:spPr>
            <a:xfrm>
              <a:off x="0" y="-28575"/>
              <a:ext cx="82422" cy="137393"/>
            </a:xfrm>
            <a:prstGeom prst="rect">
              <a:avLst/>
            </a:prstGeom>
          </p:spPr>
          <p:txBody>
            <a:bodyPr anchor="ctr" rtlCol="false" tIns="50800" lIns="50800" bIns="50800" rIns="50800"/>
            <a:lstStyle/>
            <a:p>
              <a:pPr algn="ctr">
                <a:lnSpc>
                  <a:spcPts val="1679"/>
                </a:lnSpc>
              </a:pPr>
            </a:p>
          </p:txBody>
        </p:sp>
      </p:grpSp>
      <p:sp>
        <p:nvSpPr>
          <p:cNvPr name="TextBox 6" id="6"/>
          <p:cNvSpPr txBox="true"/>
          <p:nvPr/>
        </p:nvSpPr>
        <p:spPr>
          <a:xfrm rot="0">
            <a:off x="3745100" y="10219598"/>
            <a:ext cx="152400" cy="180975"/>
          </a:xfrm>
          <a:prstGeom prst="rect">
            <a:avLst/>
          </a:prstGeom>
        </p:spPr>
        <p:txBody>
          <a:bodyPr anchor="t" rtlCol="false" tIns="0" lIns="0" bIns="0" rIns="0" wrap="none">
            <a:spAutoFit/>
          </a:bodyPr>
          <a:lstStyle/>
          <a:p>
            <a:pPr algn="ctr">
              <a:lnSpc>
                <a:spcPts val="1400"/>
              </a:lnSpc>
              <a:spcBef>
                <a:spcPct val="0"/>
              </a:spcBef>
            </a:pPr>
            <a:r>
              <a:rPr lang="en-US" sz="1000">
                <a:solidFill>
                  <a:srgbClr val="000000"/>
                </a:solidFill>
                <a:latin typeface="Noto Serif"/>
                <a:ea typeface="Noto Serif"/>
                <a:cs typeface="Noto Serif"/>
                <a:sym typeface="Noto Serif"/>
              </a:rPr>
              <a:t>5</a:t>
            </a:r>
          </a:p>
        </p:txBody>
      </p:sp>
      <p:sp>
        <p:nvSpPr>
          <p:cNvPr name="TextBox 7" id="7"/>
          <p:cNvSpPr txBox="true"/>
          <p:nvPr/>
        </p:nvSpPr>
        <p:spPr>
          <a:xfrm rot="0">
            <a:off x="765949" y="2466912"/>
            <a:ext cx="5496129"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Japanese"/>
                <a:ea typeface="Noto Serif Japanese"/>
                <a:cs typeface="Noto Serif Japanese"/>
                <a:sym typeface="Noto Serif Japanese"/>
              </a:rPr>
              <a:t>ロサード・ホー</a:t>
            </a:r>
            <a:r>
              <a:rPr lang="en-US" sz="1200">
                <a:solidFill>
                  <a:srgbClr val="000000"/>
                </a:solidFill>
                <a:latin typeface="Noto Serif Japanese"/>
                <a:ea typeface="Noto Serif Japanese"/>
                <a:cs typeface="Noto Serif Japanese"/>
                <a:sym typeface="Noto Serif Japanese"/>
              </a:rPr>
              <a:t>ヴェン / ボデガ・オイジー</a:t>
            </a:r>
          </a:p>
        </p:txBody>
      </p:sp>
      <p:sp>
        <p:nvSpPr>
          <p:cNvPr name="TextBox 8" id="8"/>
          <p:cNvSpPr txBox="true"/>
          <p:nvPr/>
        </p:nvSpPr>
        <p:spPr>
          <a:xfrm rot="0">
            <a:off x="398689" y="2251842"/>
            <a:ext cx="5280913"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a:ea typeface="Noto Serif"/>
                <a:cs typeface="Noto Serif"/>
                <a:sym typeface="Noto Serif"/>
              </a:rPr>
              <a:t>2022 R</a:t>
            </a:r>
            <a:r>
              <a:rPr lang="en-US" sz="1200">
                <a:solidFill>
                  <a:srgbClr val="000000"/>
                </a:solidFill>
                <a:latin typeface="Noto Serif"/>
                <a:ea typeface="Noto Serif"/>
                <a:cs typeface="Noto Serif"/>
                <a:sym typeface="Noto Serif"/>
              </a:rPr>
              <a:t>osado Joven / Bodega Oisy</a:t>
            </a:r>
          </a:p>
        </p:txBody>
      </p:sp>
      <p:sp>
        <p:nvSpPr>
          <p:cNvPr name="TextBox 9" id="9"/>
          <p:cNvSpPr txBox="true"/>
          <p:nvPr/>
        </p:nvSpPr>
        <p:spPr>
          <a:xfrm rot="0">
            <a:off x="5880128" y="2466912"/>
            <a:ext cx="1051196" cy="198120"/>
          </a:xfrm>
          <a:prstGeom prst="rect">
            <a:avLst/>
          </a:prstGeom>
        </p:spPr>
        <p:txBody>
          <a:bodyPr anchor="t" rtlCol="false" tIns="0" lIns="0" bIns="0" rIns="0">
            <a:spAutoFit/>
          </a:bodyPr>
          <a:lstStyle/>
          <a:p>
            <a:pPr algn="r">
              <a:lnSpc>
                <a:spcPts val="1679"/>
              </a:lnSpc>
              <a:spcBef>
                <a:spcPct val="0"/>
              </a:spcBef>
            </a:pPr>
            <a:r>
              <a:rPr lang="en-US" sz="1200">
                <a:solidFill>
                  <a:srgbClr val="000000"/>
                </a:solidFill>
                <a:latin typeface="Noto Serif"/>
                <a:ea typeface="Noto Serif"/>
                <a:cs typeface="Noto Serif"/>
                <a:sym typeface="Noto Serif"/>
              </a:rPr>
              <a:t>￥1,980/Bottle</a:t>
            </a:r>
          </a:p>
        </p:txBody>
      </p:sp>
      <p:sp>
        <p:nvSpPr>
          <p:cNvPr name="TextBox 10" id="10"/>
          <p:cNvSpPr txBox="true"/>
          <p:nvPr/>
        </p:nvSpPr>
        <p:spPr>
          <a:xfrm rot="0">
            <a:off x="551089" y="2684082"/>
            <a:ext cx="5817104" cy="148590"/>
          </a:xfrm>
          <a:prstGeom prst="rect">
            <a:avLst/>
          </a:prstGeom>
        </p:spPr>
        <p:txBody>
          <a:bodyPr anchor="t" rtlCol="false" tIns="0" lIns="0" bIns="0" rIns="0">
            <a:spAutoFit/>
          </a:bodyPr>
          <a:lstStyle/>
          <a:p>
            <a:pPr algn="r">
              <a:lnSpc>
                <a:spcPts val="1260"/>
              </a:lnSpc>
              <a:spcBef>
                <a:spcPct val="0"/>
              </a:spcBef>
            </a:pPr>
            <a:r>
              <a:rPr lang="en-US" sz="900">
                <a:solidFill>
                  <a:srgbClr val="000000"/>
                </a:solidFill>
                <a:latin typeface="Noto Serif Japanese"/>
                <a:ea typeface="Noto Serif Japanese"/>
                <a:cs typeface="Noto Serif Japanese"/>
                <a:sym typeface="Noto Serif Japanese"/>
              </a:rPr>
              <a:t>ピンクで若々しい果実味と軽快な飲み心地 ｜（スペイン・ナバーラ）</a:t>
            </a:r>
          </a:p>
        </p:txBody>
      </p:sp>
      <p:sp>
        <p:nvSpPr>
          <p:cNvPr name="TextBox 11" id="11"/>
          <p:cNvSpPr txBox="true"/>
          <p:nvPr/>
        </p:nvSpPr>
        <p:spPr>
          <a:xfrm rot="0">
            <a:off x="765949" y="6301247"/>
            <a:ext cx="5496129"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Japanese"/>
                <a:ea typeface="Noto Serif Japanese"/>
                <a:cs typeface="Noto Serif Japanese"/>
                <a:sym typeface="Noto Serif Japanese"/>
              </a:rPr>
              <a:t>ツヴァイゲルト</a:t>
            </a:r>
            <a:r>
              <a:rPr lang="en-US" sz="1200">
                <a:solidFill>
                  <a:srgbClr val="000000"/>
                </a:solidFill>
                <a:latin typeface="Noto Serif Japanese"/>
                <a:ea typeface="Noto Serif Japanese"/>
                <a:cs typeface="Noto Serif Japanese"/>
                <a:sym typeface="Noto Serif Japanese"/>
              </a:rPr>
              <a:t>・ロゼ / ヴァイングート・オイジー</a:t>
            </a:r>
          </a:p>
        </p:txBody>
      </p:sp>
      <p:sp>
        <p:nvSpPr>
          <p:cNvPr name="TextBox 12" id="12"/>
          <p:cNvSpPr txBox="true"/>
          <p:nvPr/>
        </p:nvSpPr>
        <p:spPr>
          <a:xfrm rot="0">
            <a:off x="398689" y="6086177"/>
            <a:ext cx="5280913"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a:ea typeface="Noto Serif"/>
                <a:cs typeface="Noto Serif"/>
                <a:sym typeface="Noto Serif"/>
              </a:rPr>
              <a:t>2021 Zw</a:t>
            </a:r>
            <a:r>
              <a:rPr lang="en-US" sz="1200">
                <a:solidFill>
                  <a:srgbClr val="000000"/>
                </a:solidFill>
                <a:latin typeface="Noto Serif"/>
                <a:ea typeface="Noto Serif"/>
                <a:cs typeface="Noto Serif"/>
                <a:sym typeface="Noto Serif"/>
              </a:rPr>
              <a:t>eigelt Rosé / Weingut Oisy</a:t>
            </a:r>
          </a:p>
        </p:txBody>
      </p:sp>
      <p:sp>
        <p:nvSpPr>
          <p:cNvPr name="TextBox 13" id="13"/>
          <p:cNvSpPr txBox="true"/>
          <p:nvPr/>
        </p:nvSpPr>
        <p:spPr>
          <a:xfrm rot="0">
            <a:off x="5880128" y="6301247"/>
            <a:ext cx="1051196" cy="198120"/>
          </a:xfrm>
          <a:prstGeom prst="rect">
            <a:avLst/>
          </a:prstGeom>
        </p:spPr>
        <p:txBody>
          <a:bodyPr anchor="t" rtlCol="false" tIns="0" lIns="0" bIns="0" rIns="0">
            <a:spAutoFit/>
          </a:bodyPr>
          <a:lstStyle/>
          <a:p>
            <a:pPr algn="r">
              <a:lnSpc>
                <a:spcPts val="1679"/>
              </a:lnSpc>
              <a:spcBef>
                <a:spcPct val="0"/>
              </a:spcBef>
            </a:pPr>
            <a:r>
              <a:rPr lang="en-US" sz="1200">
                <a:solidFill>
                  <a:srgbClr val="000000"/>
                </a:solidFill>
                <a:latin typeface="Noto Serif"/>
                <a:ea typeface="Noto Serif"/>
                <a:cs typeface="Noto Serif"/>
                <a:sym typeface="Noto Serif"/>
              </a:rPr>
              <a:t>￥6,980/Bottle</a:t>
            </a:r>
          </a:p>
        </p:txBody>
      </p:sp>
      <p:sp>
        <p:nvSpPr>
          <p:cNvPr name="TextBox 14" id="14"/>
          <p:cNvSpPr txBox="true"/>
          <p:nvPr/>
        </p:nvSpPr>
        <p:spPr>
          <a:xfrm rot="0">
            <a:off x="551089" y="6518417"/>
            <a:ext cx="5817104" cy="148590"/>
          </a:xfrm>
          <a:prstGeom prst="rect">
            <a:avLst/>
          </a:prstGeom>
        </p:spPr>
        <p:txBody>
          <a:bodyPr anchor="t" rtlCol="false" tIns="0" lIns="0" bIns="0" rIns="0">
            <a:spAutoFit/>
          </a:bodyPr>
          <a:lstStyle/>
          <a:p>
            <a:pPr algn="r">
              <a:lnSpc>
                <a:spcPts val="1260"/>
              </a:lnSpc>
              <a:spcBef>
                <a:spcPct val="0"/>
              </a:spcBef>
            </a:pPr>
            <a:r>
              <a:rPr lang="en-US" sz="900">
                <a:solidFill>
                  <a:srgbClr val="000000"/>
                </a:solidFill>
                <a:latin typeface="Noto Serif Japanese"/>
                <a:ea typeface="Noto Serif Japanese"/>
                <a:cs typeface="Noto Serif Japanese"/>
                <a:sym typeface="Noto Serif Japanese"/>
              </a:rPr>
              <a:t>赤果実主体の爽やかさと、透明感あるミネラルの充実した味わい｜（オーストリア・ブルゲンラント）</a:t>
            </a:r>
          </a:p>
        </p:txBody>
      </p:sp>
      <p:sp>
        <p:nvSpPr>
          <p:cNvPr name="TextBox 15" id="15"/>
          <p:cNvSpPr txBox="true"/>
          <p:nvPr/>
        </p:nvSpPr>
        <p:spPr>
          <a:xfrm rot="0">
            <a:off x="765949" y="7036382"/>
            <a:ext cx="5496129"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Japanese"/>
                <a:ea typeface="Noto Serif Japanese"/>
                <a:cs typeface="Noto Serif Japanese"/>
                <a:sym typeface="Noto Serif Japanese"/>
              </a:rPr>
              <a:t>ロゼ</a:t>
            </a:r>
            <a:r>
              <a:rPr lang="en-US" sz="1200">
                <a:solidFill>
                  <a:srgbClr val="000000"/>
                </a:solidFill>
                <a:latin typeface="Noto Serif Japanese"/>
                <a:ea typeface="Noto Serif Japanese"/>
                <a:cs typeface="Noto Serif Japanese"/>
                <a:sym typeface="Noto Serif Japanese"/>
              </a:rPr>
              <a:t>・ダンジュ / ドメーヌ・オイジー</a:t>
            </a:r>
          </a:p>
        </p:txBody>
      </p:sp>
      <p:sp>
        <p:nvSpPr>
          <p:cNvPr name="TextBox 16" id="16"/>
          <p:cNvSpPr txBox="true"/>
          <p:nvPr/>
        </p:nvSpPr>
        <p:spPr>
          <a:xfrm rot="0">
            <a:off x="398689" y="6821312"/>
            <a:ext cx="5280913"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a:ea typeface="Noto Serif"/>
                <a:cs typeface="Noto Serif"/>
                <a:sym typeface="Noto Serif"/>
              </a:rPr>
              <a:t>2022 R</a:t>
            </a:r>
            <a:r>
              <a:rPr lang="en-US" sz="1200">
                <a:solidFill>
                  <a:srgbClr val="000000"/>
                </a:solidFill>
                <a:latin typeface="Noto Serif"/>
                <a:ea typeface="Noto Serif"/>
                <a:cs typeface="Noto Serif"/>
                <a:sym typeface="Noto Serif"/>
              </a:rPr>
              <a:t>osé d’Anjou / Domaine Oisy </a:t>
            </a:r>
          </a:p>
        </p:txBody>
      </p:sp>
      <p:sp>
        <p:nvSpPr>
          <p:cNvPr name="TextBox 17" id="17"/>
          <p:cNvSpPr txBox="true"/>
          <p:nvPr/>
        </p:nvSpPr>
        <p:spPr>
          <a:xfrm rot="0">
            <a:off x="5880128" y="7036382"/>
            <a:ext cx="1051196" cy="198120"/>
          </a:xfrm>
          <a:prstGeom prst="rect">
            <a:avLst/>
          </a:prstGeom>
        </p:spPr>
        <p:txBody>
          <a:bodyPr anchor="t" rtlCol="false" tIns="0" lIns="0" bIns="0" rIns="0">
            <a:spAutoFit/>
          </a:bodyPr>
          <a:lstStyle/>
          <a:p>
            <a:pPr algn="r">
              <a:lnSpc>
                <a:spcPts val="1679"/>
              </a:lnSpc>
              <a:spcBef>
                <a:spcPct val="0"/>
              </a:spcBef>
            </a:pPr>
            <a:r>
              <a:rPr lang="en-US" sz="1200">
                <a:solidFill>
                  <a:srgbClr val="000000"/>
                </a:solidFill>
                <a:latin typeface="Noto Serif"/>
                <a:ea typeface="Noto Serif"/>
                <a:cs typeface="Noto Serif"/>
                <a:sym typeface="Noto Serif"/>
              </a:rPr>
              <a:t>￥6,980/Bottle</a:t>
            </a:r>
          </a:p>
        </p:txBody>
      </p:sp>
      <p:sp>
        <p:nvSpPr>
          <p:cNvPr name="TextBox 18" id="18"/>
          <p:cNvSpPr txBox="true"/>
          <p:nvPr/>
        </p:nvSpPr>
        <p:spPr>
          <a:xfrm rot="0">
            <a:off x="551089" y="7253552"/>
            <a:ext cx="5817104" cy="148590"/>
          </a:xfrm>
          <a:prstGeom prst="rect">
            <a:avLst/>
          </a:prstGeom>
        </p:spPr>
        <p:txBody>
          <a:bodyPr anchor="t" rtlCol="false" tIns="0" lIns="0" bIns="0" rIns="0">
            <a:spAutoFit/>
          </a:bodyPr>
          <a:lstStyle/>
          <a:p>
            <a:pPr algn="r">
              <a:lnSpc>
                <a:spcPts val="1260"/>
              </a:lnSpc>
              <a:spcBef>
                <a:spcPct val="0"/>
              </a:spcBef>
            </a:pPr>
            <a:r>
              <a:rPr lang="en-US" sz="900">
                <a:solidFill>
                  <a:srgbClr val="000000"/>
                </a:solidFill>
                <a:latin typeface="Noto Serif Japanese"/>
                <a:ea typeface="Noto Serif Japanese"/>
                <a:cs typeface="Noto Serif Japanese"/>
                <a:sym typeface="Noto Serif Japanese"/>
              </a:rPr>
              <a:t>ほのかな甘い果実と花のような香りに伸びやかな酸 ｜（フランス・ロワール）</a:t>
            </a:r>
          </a:p>
        </p:txBody>
      </p:sp>
      <p:sp>
        <p:nvSpPr>
          <p:cNvPr name="TextBox 19" id="19"/>
          <p:cNvSpPr txBox="true"/>
          <p:nvPr/>
        </p:nvSpPr>
        <p:spPr>
          <a:xfrm rot="0">
            <a:off x="765949" y="7816044"/>
            <a:ext cx="5496129"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Japanese"/>
                <a:ea typeface="Noto Serif Japanese"/>
                <a:cs typeface="Noto Serif Japanese"/>
                <a:sym typeface="Noto Serif Japanese"/>
              </a:rPr>
              <a:t>シラ</a:t>
            </a:r>
            <a:r>
              <a:rPr lang="en-US" sz="1200">
                <a:solidFill>
                  <a:srgbClr val="000000"/>
                </a:solidFill>
                <a:latin typeface="Noto Serif Japanese"/>
                <a:ea typeface="Noto Serif Japanese"/>
                <a:cs typeface="Noto Serif Japanese"/>
                <a:sym typeface="Noto Serif Japanese"/>
              </a:rPr>
              <a:t>ー＝グルナッシュ・ロゼ / ドメーヌ・オイジー</a:t>
            </a:r>
          </a:p>
        </p:txBody>
      </p:sp>
      <p:sp>
        <p:nvSpPr>
          <p:cNvPr name="TextBox 20" id="20"/>
          <p:cNvSpPr txBox="true"/>
          <p:nvPr/>
        </p:nvSpPr>
        <p:spPr>
          <a:xfrm rot="0">
            <a:off x="398689" y="7600974"/>
            <a:ext cx="5280913"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a:ea typeface="Noto Serif"/>
                <a:cs typeface="Noto Serif"/>
                <a:sym typeface="Noto Serif"/>
              </a:rPr>
              <a:t>2021 Syrah-G</a:t>
            </a:r>
            <a:r>
              <a:rPr lang="en-US" sz="1200">
                <a:solidFill>
                  <a:srgbClr val="000000"/>
                </a:solidFill>
                <a:latin typeface="Noto Serif"/>
                <a:ea typeface="Noto Serif"/>
                <a:cs typeface="Noto Serif"/>
                <a:sym typeface="Noto Serif"/>
              </a:rPr>
              <a:t>renache Rosé / Domaine Oisy</a:t>
            </a:r>
          </a:p>
        </p:txBody>
      </p:sp>
      <p:sp>
        <p:nvSpPr>
          <p:cNvPr name="TextBox 21" id="21"/>
          <p:cNvSpPr txBox="true"/>
          <p:nvPr/>
        </p:nvSpPr>
        <p:spPr>
          <a:xfrm rot="0">
            <a:off x="5880128" y="7816044"/>
            <a:ext cx="1051196" cy="198120"/>
          </a:xfrm>
          <a:prstGeom prst="rect">
            <a:avLst/>
          </a:prstGeom>
        </p:spPr>
        <p:txBody>
          <a:bodyPr anchor="t" rtlCol="false" tIns="0" lIns="0" bIns="0" rIns="0">
            <a:spAutoFit/>
          </a:bodyPr>
          <a:lstStyle/>
          <a:p>
            <a:pPr algn="r">
              <a:lnSpc>
                <a:spcPts val="1679"/>
              </a:lnSpc>
              <a:spcBef>
                <a:spcPct val="0"/>
              </a:spcBef>
            </a:pPr>
            <a:r>
              <a:rPr lang="en-US" sz="1200">
                <a:solidFill>
                  <a:srgbClr val="000000"/>
                </a:solidFill>
                <a:latin typeface="Noto Serif"/>
                <a:ea typeface="Noto Serif"/>
                <a:cs typeface="Noto Serif"/>
                <a:sym typeface="Noto Serif"/>
              </a:rPr>
              <a:t>￥7,980/Bottle</a:t>
            </a:r>
          </a:p>
        </p:txBody>
      </p:sp>
      <p:sp>
        <p:nvSpPr>
          <p:cNvPr name="TextBox 22" id="22"/>
          <p:cNvSpPr txBox="true"/>
          <p:nvPr/>
        </p:nvSpPr>
        <p:spPr>
          <a:xfrm rot="0">
            <a:off x="551089" y="8033214"/>
            <a:ext cx="5817104" cy="148590"/>
          </a:xfrm>
          <a:prstGeom prst="rect">
            <a:avLst/>
          </a:prstGeom>
        </p:spPr>
        <p:txBody>
          <a:bodyPr anchor="t" rtlCol="false" tIns="0" lIns="0" bIns="0" rIns="0">
            <a:spAutoFit/>
          </a:bodyPr>
          <a:lstStyle/>
          <a:p>
            <a:pPr algn="r">
              <a:lnSpc>
                <a:spcPts val="1260"/>
              </a:lnSpc>
              <a:spcBef>
                <a:spcPct val="0"/>
              </a:spcBef>
            </a:pPr>
            <a:r>
              <a:rPr lang="en-US" sz="900">
                <a:solidFill>
                  <a:srgbClr val="000000"/>
                </a:solidFill>
                <a:latin typeface="Noto Serif Japanese"/>
                <a:ea typeface="Noto Serif Japanese"/>
                <a:cs typeface="Noto Serif Japanese"/>
                <a:sym typeface="Noto Serif Japanese"/>
              </a:rPr>
              <a:t>果実にスパイシーさが混じる、肉にも合う本格派ロゼ｜（フランス・ラングドック）</a:t>
            </a:r>
          </a:p>
        </p:txBody>
      </p:sp>
      <p:sp>
        <p:nvSpPr>
          <p:cNvPr name="TextBox 23" id="23"/>
          <p:cNvSpPr txBox="true"/>
          <p:nvPr/>
        </p:nvSpPr>
        <p:spPr>
          <a:xfrm rot="0">
            <a:off x="765949" y="8573443"/>
            <a:ext cx="5496129"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Japanese"/>
                <a:ea typeface="Noto Serif Japanese"/>
                <a:cs typeface="Noto Serif Japanese"/>
                <a:sym typeface="Noto Serif Japanese"/>
              </a:rPr>
              <a:t>ホワイト</a:t>
            </a:r>
            <a:r>
              <a:rPr lang="en-US" sz="1200">
                <a:solidFill>
                  <a:srgbClr val="000000"/>
                </a:solidFill>
                <a:latin typeface="Noto Serif Japanese"/>
                <a:ea typeface="Noto Serif Japanese"/>
                <a:cs typeface="Noto Serif Japanese"/>
                <a:sym typeface="Noto Serif Japanese"/>
              </a:rPr>
              <a:t>・ジンファンデル / オイジー・エステート</a:t>
            </a:r>
          </a:p>
        </p:txBody>
      </p:sp>
      <p:sp>
        <p:nvSpPr>
          <p:cNvPr name="TextBox 24" id="24"/>
          <p:cNvSpPr txBox="true"/>
          <p:nvPr/>
        </p:nvSpPr>
        <p:spPr>
          <a:xfrm rot="0">
            <a:off x="398689" y="8358373"/>
            <a:ext cx="5280913"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a:ea typeface="Noto Serif"/>
                <a:cs typeface="Noto Serif"/>
                <a:sym typeface="Noto Serif"/>
              </a:rPr>
              <a:t>2022</a:t>
            </a:r>
            <a:r>
              <a:rPr lang="en-US" sz="1200">
                <a:solidFill>
                  <a:srgbClr val="000000"/>
                </a:solidFill>
                <a:latin typeface="Noto Serif"/>
                <a:ea typeface="Noto Serif"/>
                <a:cs typeface="Noto Serif"/>
                <a:sym typeface="Noto Serif"/>
              </a:rPr>
              <a:t> White Zinfandel / Oisy Estate</a:t>
            </a:r>
          </a:p>
        </p:txBody>
      </p:sp>
      <p:sp>
        <p:nvSpPr>
          <p:cNvPr name="TextBox 25" id="25"/>
          <p:cNvSpPr txBox="true"/>
          <p:nvPr/>
        </p:nvSpPr>
        <p:spPr>
          <a:xfrm rot="0">
            <a:off x="5880128" y="8573443"/>
            <a:ext cx="1051196" cy="198120"/>
          </a:xfrm>
          <a:prstGeom prst="rect">
            <a:avLst/>
          </a:prstGeom>
        </p:spPr>
        <p:txBody>
          <a:bodyPr anchor="t" rtlCol="false" tIns="0" lIns="0" bIns="0" rIns="0">
            <a:spAutoFit/>
          </a:bodyPr>
          <a:lstStyle/>
          <a:p>
            <a:pPr algn="r">
              <a:lnSpc>
                <a:spcPts val="1679"/>
              </a:lnSpc>
              <a:spcBef>
                <a:spcPct val="0"/>
              </a:spcBef>
            </a:pPr>
            <a:r>
              <a:rPr lang="en-US" sz="1200">
                <a:solidFill>
                  <a:srgbClr val="000000"/>
                </a:solidFill>
                <a:latin typeface="Noto Serif"/>
                <a:ea typeface="Noto Serif"/>
                <a:cs typeface="Noto Serif"/>
                <a:sym typeface="Noto Serif"/>
              </a:rPr>
              <a:t>￥8,980/Bottle</a:t>
            </a:r>
          </a:p>
        </p:txBody>
      </p:sp>
      <p:sp>
        <p:nvSpPr>
          <p:cNvPr name="TextBox 26" id="26"/>
          <p:cNvSpPr txBox="true"/>
          <p:nvPr/>
        </p:nvSpPr>
        <p:spPr>
          <a:xfrm rot="0">
            <a:off x="551089" y="8790613"/>
            <a:ext cx="5817104" cy="148590"/>
          </a:xfrm>
          <a:prstGeom prst="rect">
            <a:avLst/>
          </a:prstGeom>
        </p:spPr>
        <p:txBody>
          <a:bodyPr anchor="t" rtlCol="false" tIns="0" lIns="0" bIns="0" rIns="0">
            <a:spAutoFit/>
          </a:bodyPr>
          <a:lstStyle/>
          <a:p>
            <a:pPr algn="r">
              <a:lnSpc>
                <a:spcPts val="1260"/>
              </a:lnSpc>
              <a:spcBef>
                <a:spcPct val="0"/>
              </a:spcBef>
            </a:pPr>
            <a:r>
              <a:rPr lang="en-US" sz="900">
                <a:solidFill>
                  <a:srgbClr val="000000"/>
                </a:solidFill>
                <a:latin typeface="Noto Serif Japanese"/>
                <a:ea typeface="Noto Serif Japanese"/>
                <a:cs typeface="Noto Serif Japanese"/>
                <a:sym typeface="Noto Serif Japanese"/>
              </a:rPr>
              <a:t>チャーミングな果実の甘みとベリー系の豊かな香り ｜（アメリカ・カリフォルニア）</a:t>
            </a:r>
          </a:p>
        </p:txBody>
      </p:sp>
      <p:sp>
        <p:nvSpPr>
          <p:cNvPr name="TextBox 27" id="27"/>
          <p:cNvSpPr txBox="true"/>
          <p:nvPr/>
        </p:nvSpPr>
        <p:spPr>
          <a:xfrm rot="0">
            <a:off x="765949" y="3271652"/>
            <a:ext cx="5496129"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Japanese"/>
                <a:ea typeface="Noto Serif Japanese"/>
                <a:cs typeface="Noto Serif Japanese"/>
                <a:sym typeface="Noto Serif Japanese"/>
              </a:rPr>
              <a:t>バルド</a:t>
            </a:r>
            <a:r>
              <a:rPr lang="en-US" sz="1200">
                <a:solidFill>
                  <a:srgbClr val="000000"/>
                </a:solidFill>
                <a:latin typeface="Noto Serif Japanese"/>
                <a:ea typeface="Noto Serif Japanese"/>
                <a:cs typeface="Noto Serif Japanese"/>
                <a:sym typeface="Noto Serif Japanese"/>
              </a:rPr>
              <a:t>リーノ・キアレット / カンティーナ・オイジー</a:t>
            </a:r>
          </a:p>
        </p:txBody>
      </p:sp>
      <p:sp>
        <p:nvSpPr>
          <p:cNvPr name="TextBox 28" id="28"/>
          <p:cNvSpPr txBox="true"/>
          <p:nvPr/>
        </p:nvSpPr>
        <p:spPr>
          <a:xfrm rot="0">
            <a:off x="398689" y="3056582"/>
            <a:ext cx="5280913"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a:ea typeface="Noto Serif"/>
                <a:cs typeface="Noto Serif"/>
                <a:sym typeface="Noto Serif"/>
              </a:rPr>
              <a:t>2022 Bardolino Chiaretto</a:t>
            </a:r>
            <a:r>
              <a:rPr lang="en-US" sz="1200">
                <a:solidFill>
                  <a:srgbClr val="000000"/>
                </a:solidFill>
                <a:latin typeface="Noto Serif"/>
                <a:ea typeface="Noto Serif"/>
                <a:cs typeface="Noto Serif"/>
                <a:sym typeface="Noto Serif"/>
              </a:rPr>
              <a:t> / Cantina Oisy</a:t>
            </a:r>
          </a:p>
        </p:txBody>
      </p:sp>
      <p:sp>
        <p:nvSpPr>
          <p:cNvPr name="TextBox 29" id="29"/>
          <p:cNvSpPr txBox="true"/>
          <p:nvPr/>
        </p:nvSpPr>
        <p:spPr>
          <a:xfrm rot="0">
            <a:off x="5880128" y="3271652"/>
            <a:ext cx="1051196" cy="198120"/>
          </a:xfrm>
          <a:prstGeom prst="rect">
            <a:avLst/>
          </a:prstGeom>
        </p:spPr>
        <p:txBody>
          <a:bodyPr anchor="t" rtlCol="false" tIns="0" lIns="0" bIns="0" rIns="0">
            <a:spAutoFit/>
          </a:bodyPr>
          <a:lstStyle/>
          <a:p>
            <a:pPr algn="r">
              <a:lnSpc>
                <a:spcPts val="1679"/>
              </a:lnSpc>
              <a:spcBef>
                <a:spcPct val="0"/>
              </a:spcBef>
            </a:pPr>
            <a:r>
              <a:rPr lang="en-US" sz="1200">
                <a:solidFill>
                  <a:srgbClr val="000000"/>
                </a:solidFill>
                <a:latin typeface="Noto Serif"/>
                <a:ea typeface="Noto Serif"/>
                <a:cs typeface="Noto Serif"/>
                <a:sym typeface="Noto Serif"/>
              </a:rPr>
              <a:t>￥2,980/Bottle</a:t>
            </a:r>
          </a:p>
        </p:txBody>
      </p:sp>
      <p:sp>
        <p:nvSpPr>
          <p:cNvPr name="TextBox 30" id="30"/>
          <p:cNvSpPr txBox="true"/>
          <p:nvPr/>
        </p:nvSpPr>
        <p:spPr>
          <a:xfrm rot="0">
            <a:off x="551089" y="3488822"/>
            <a:ext cx="5817104" cy="148590"/>
          </a:xfrm>
          <a:prstGeom prst="rect">
            <a:avLst/>
          </a:prstGeom>
        </p:spPr>
        <p:txBody>
          <a:bodyPr anchor="t" rtlCol="false" tIns="0" lIns="0" bIns="0" rIns="0">
            <a:spAutoFit/>
          </a:bodyPr>
          <a:lstStyle/>
          <a:p>
            <a:pPr algn="r">
              <a:lnSpc>
                <a:spcPts val="1260"/>
              </a:lnSpc>
              <a:spcBef>
                <a:spcPct val="0"/>
              </a:spcBef>
            </a:pPr>
            <a:r>
              <a:rPr lang="en-US" sz="900">
                <a:solidFill>
                  <a:srgbClr val="000000"/>
                </a:solidFill>
                <a:latin typeface="Noto Serif Japanese"/>
                <a:ea typeface="Noto Serif Japanese"/>
                <a:cs typeface="Noto Serif Japanese"/>
                <a:sym typeface="Noto Serif Japanese"/>
              </a:rPr>
              <a:t>ガルダ湖畔の涼風が産み出すフレッシュな酸味と軽量なバランス感 ｜（イタリア・ヴェネト）</a:t>
            </a:r>
          </a:p>
        </p:txBody>
      </p:sp>
      <p:sp>
        <p:nvSpPr>
          <p:cNvPr name="TextBox 31" id="31"/>
          <p:cNvSpPr txBox="true"/>
          <p:nvPr/>
        </p:nvSpPr>
        <p:spPr>
          <a:xfrm rot="0">
            <a:off x="765949" y="4029051"/>
            <a:ext cx="5496129"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Japanese"/>
                <a:ea typeface="Noto Serif Japanese"/>
                <a:cs typeface="Noto Serif Japanese"/>
                <a:sym typeface="Noto Serif Japanese"/>
              </a:rPr>
              <a:t>コート・ド・プロヴァンス・ロゼ</a:t>
            </a:r>
            <a:r>
              <a:rPr lang="en-US" sz="1200">
                <a:solidFill>
                  <a:srgbClr val="000000"/>
                </a:solidFill>
                <a:latin typeface="Noto Serif Japanese"/>
                <a:ea typeface="Noto Serif Japanese"/>
                <a:cs typeface="Noto Serif Japanese"/>
                <a:sym typeface="Noto Serif Japanese"/>
              </a:rPr>
              <a:t> / シャトー・オイジー</a:t>
            </a:r>
          </a:p>
        </p:txBody>
      </p:sp>
      <p:sp>
        <p:nvSpPr>
          <p:cNvPr name="TextBox 32" id="32"/>
          <p:cNvSpPr txBox="true"/>
          <p:nvPr/>
        </p:nvSpPr>
        <p:spPr>
          <a:xfrm rot="0">
            <a:off x="398689" y="3813981"/>
            <a:ext cx="5280913"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a:ea typeface="Noto Serif"/>
                <a:cs typeface="Noto Serif"/>
                <a:sym typeface="Noto Serif"/>
              </a:rPr>
              <a:t>2021 Côt</a:t>
            </a:r>
            <a:r>
              <a:rPr lang="en-US" sz="1200">
                <a:solidFill>
                  <a:srgbClr val="000000"/>
                </a:solidFill>
                <a:latin typeface="Noto Serif"/>
                <a:ea typeface="Noto Serif"/>
                <a:cs typeface="Noto Serif"/>
                <a:sym typeface="Noto Serif"/>
              </a:rPr>
              <a:t>es de Provence Rosé / Château Oisy</a:t>
            </a:r>
          </a:p>
        </p:txBody>
      </p:sp>
      <p:sp>
        <p:nvSpPr>
          <p:cNvPr name="TextBox 33" id="33"/>
          <p:cNvSpPr txBox="true"/>
          <p:nvPr/>
        </p:nvSpPr>
        <p:spPr>
          <a:xfrm rot="0">
            <a:off x="5880128" y="4029051"/>
            <a:ext cx="1051196" cy="198120"/>
          </a:xfrm>
          <a:prstGeom prst="rect">
            <a:avLst/>
          </a:prstGeom>
        </p:spPr>
        <p:txBody>
          <a:bodyPr anchor="t" rtlCol="false" tIns="0" lIns="0" bIns="0" rIns="0">
            <a:spAutoFit/>
          </a:bodyPr>
          <a:lstStyle/>
          <a:p>
            <a:pPr algn="r">
              <a:lnSpc>
                <a:spcPts val="1679"/>
              </a:lnSpc>
              <a:spcBef>
                <a:spcPct val="0"/>
              </a:spcBef>
            </a:pPr>
            <a:r>
              <a:rPr lang="en-US" sz="1200">
                <a:solidFill>
                  <a:srgbClr val="000000"/>
                </a:solidFill>
                <a:latin typeface="Noto Serif"/>
                <a:ea typeface="Noto Serif"/>
                <a:cs typeface="Noto Serif"/>
                <a:sym typeface="Noto Serif"/>
              </a:rPr>
              <a:t>￥3,980/Bottle</a:t>
            </a:r>
          </a:p>
        </p:txBody>
      </p:sp>
      <p:sp>
        <p:nvSpPr>
          <p:cNvPr name="TextBox 34" id="34"/>
          <p:cNvSpPr txBox="true"/>
          <p:nvPr/>
        </p:nvSpPr>
        <p:spPr>
          <a:xfrm rot="0">
            <a:off x="551089" y="4246221"/>
            <a:ext cx="5817104" cy="148590"/>
          </a:xfrm>
          <a:prstGeom prst="rect">
            <a:avLst/>
          </a:prstGeom>
        </p:spPr>
        <p:txBody>
          <a:bodyPr anchor="t" rtlCol="false" tIns="0" lIns="0" bIns="0" rIns="0">
            <a:spAutoFit/>
          </a:bodyPr>
          <a:lstStyle/>
          <a:p>
            <a:pPr algn="r">
              <a:lnSpc>
                <a:spcPts val="1260"/>
              </a:lnSpc>
              <a:spcBef>
                <a:spcPct val="0"/>
              </a:spcBef>
            </a:pPr>
            <a:r>
              <a:rPr lang="en-US" sz="900">
                <a:solidFill>
                  <a:srgbClr val="000000"/>
                </a:solidFill>
                <a:latin typeface="Noto Serif Japanese"/>
                <a:ea typeface="Noto Serif Japanese"/>
                <a:cs typeface="Noto Serif Japanese"/>
                <a:sym typeface="Noto Serif Japanese"/>
              </a:rPr>
              <a:t>地中海の陽光がもたらす華やかで丸みのある果実 ｜（フランス・プロヴァンス）</a:t>
            </a:r>
          </a:p>
        </p:txBody>
      </p:sp>
      <p:sp>
        <p:nvSpPr>
          <p:cNvPr name="TextBox 35" id="35"/>
          <p:cNvSpPr txBox="true"/>
          <p:nvPr/>
        </p:nvSpPr>
        <p:spPr>
          <a:xfrm rot="0">
            <a:off x="765949" y="4786449"/>
            <a:ext cx="5496129"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Japanese"/>
                <a:ea typeface="Noto Serif Japanese"/>
                <a:cs typeface="Noto Serif Japanese"/>
                <a:sym typeface="Noto Serif Japanese"/>
              </a:rPr>
              <a:t>リオハ・ロサード / ボデガ・オイジー・リオハ</a:t>
            </a:r>
          </a:p>
        </p:txBody>
      </p:sp>
      <p:sp>
        <p:nvSpPr>
          <p:cNvPr name="TextBox 36" id="36"/>
          <p:cNvSpPr txBox="true"/>
          <p:nvPr/>
        </p:nvSpPr>
        <p:spPr>
          <a:xfrm rot="0">
            <a:off x="398689" y="4571379"/>
            <a:ext cx="5280913"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a:ea typeface="Noto Serif"/>
                <a:cs typeface="Noto Serif"/>
                <a:sym typeface="Noto Serif"/>
              </a:rPr>
              <a:t>2022 R</a:t>
            </a:r>
            <a:r>
              <a:rPr lang="en-US" sz="1200">
                <a:solidFill>
                  <a:srgbClr val="000000"/>
                </a:solidFill>
                <a:latin typeface="Noto Serif"/>
                <a:ea typeface="Noto Serif"/>
                <a:cs typeface="Noto Serif"/>
                <a:sym typeface="Noto Serif"/>
              </a:rPr>
              <a:t>ioja Rosado / Bodega Oisy Rioja</a:t>
            </a:r>
          </a:p>
        </p:txBody>
      </p:sp>
      <p:sp>
        <p:nvSpPr>
          <p:cNvPr name="TextBox 37" id="37"/>
          <p:cNvSpPr txBox="true"/>
          <p:nvPr/>
        </p:nvSpPr>
        <p:spPr>
          <a:xfrm rot="0">
            <a:off x="5880128" y="4786449"/>
            <a:ext cx="1051196" cy="198120"/>
          </a:xfrm>
          <a:prstGeom prst="rect">
            <a:avLst/>
          </a:prstGeom>
        </p:spPr>
        <p:txBody>
          <a:bodyPr anchor="t" rtlCol="false" tIns="0" lIns="0" bIns="0" rIns="0">
            <a:spAutoFit/>
          </a:bodyPr>
          <a:lstStyle/>
          <a:p>
            <a:pPr algn="r">
              <a:lnSpc>
                <a:spcPts val="1679"/>
              </a:lnSpc>
              <a:spcBef>
                <a:spcPct val="0"/>
              </a:spcBef>
            </a:pPr>
            <a:r>
              <a:rPr lang="en-US" sz="1200">
                <a:solidFill>
                  <a:srgbClr val="000000"/>
                </a:solidFill>
                <a:latin typeface="Noto Serif"/>
                <a:ea typeface="Noto Serif"/>
                <a:cs typeface="Noto Serif"/>
                <a:sym typeface="Noto Serif"/>
              </a:rPr>
              <a:t>￥4,980/Bottle</a:t>
            </a:r>
          </a:p>
        </p:txBody>
      </p:sp>
      <p:sp>
        <p:nvSpPr>
          <p:cNvPr name="TextBox 38" id="38"/>
          <p:cNvSpPr txBox="true"/>
          <p:nvPr/>
        </p:nvSpPr>
        <p:spPr>
          <a:xfrm rot="0">
            <a:off x="551089" y="5003619"/>
            <a:ext cx="5817104" cy="148590"/>
          </a:xfrm>
          <a:prstGeom prst="rect">
            <a:avLst/>
          </a:prstGeom>
        </p:spPr>
        <p:txBody>
          <a:bodyPr anchor="t" rtlCol="false" tIns="0" lIns="0" bIns="0" rIns="0">
            <a:spAutoFit/>
          </a:bodyPr>
          <a:lstStyle/>
          <a:p>
            <a:pPr algn="r">
              <a:lnSpc>
                <a:spcPts val="1260"/>
              </a:lnSpc>
              <a:spcBef>
                <a:spcPct val="0"/>
              </a:spcBef>
            </a:pPr>
            <a:r>
              <a:rPr lang="en-US" sz="900">
                <a:solidFill>
                  <a:srgbClr val="000000"/>
                </a:solidFill>
                <a:latin typeface="Noto Serif Japanese"/>
                <a:ea typeface="Noto Serif Japanese"/>
                <a:cs typeface="Noto Serif Japanese"/>
                <a:sym typeface="Noto Serif Japanese"/>
              </a:rPr>
              <a:t>赤に近い果実のアロマと心地よい酸のバランス ｜（スペイン・リオハ）</a:t>
            </a:r>
          </a:p>
        </p:txBody>
      </p:sp>
      <p:sp>
        <p:nvSpPr>
          <p:cNvPr name="TextBox 39" id="39"/>
          <p:cNvSpPr txBox="true"/>
          <p:nvPr/>
        </p:nvSpPr>
        <p:spPr>
          <a:xfrm rot="0">
            <a:off x="765949" y="5518487"/>
            <a:ext cx="5496129"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Japanese"/>
                <a:ea typeface="Noto Serif Japanese"/>
                <a:cs typeface="Noto Serif Japanese"/>
                <a:sym typeface="Noto Serif Japanese"/>
              </a:rPr>
              <a:t>ピノ・ノワ</a:t>
            </a:r>
            <a:r>
              <a:rPr lang="en-US" sz="1200">
                <a:solidFill>
                  <a:srgbClr val="000000"/>
                </a:solidFill>
                <a:latin typeface="Noto Serif Japanese"/>
                <a:ea typeface="Noto Serif Japanese"/>
                <a:cs typeface="Noto Serif Japanese"/>
                <a:sym typeface="Noto Serif Japanese"/>
              </a:rPr>
              <a:t>ール・ロゼ / ドメーヌ・オイジー</a:t>
            </a:r>
          </a:p>
        </p:txBody>
      </p:sp>
      <p:sp>
        <p:nvSpPr>
          <p:cNvPr name="TextBox 40" id="40"/>
          <p:cNvSpPr txBox="true"/>
          <p:nvPr/>
        </p:nvSpPr>
        <p:spPr>
          <a:xfrm rot="0">
            <a:off x="398689" y="5303417"/>
            <a:ext cx="5280913"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a:ea typeface="Noto Serif"/>
                <a:cs typeface="Noto Serif"/>
                <a:sym typeface="Noto Serif"/>
              </a:rPr>
              <a:t>2021 Pi</a:t>
            </a:r>
            <a:r>
              <a:rPr lang="en-US" sz="1200">
                <a:solidFill>
                  <a:srgbClr val="000000"/>
                </a:solidFill>
                <a:latin typeface="Noto Serif"/>
                <a:ea typeface="Noto Serif"/>
                <a:cs typeface="Noto Serif"/>
                <a:sym typeface="Noto Serif"/>
              </a:rPr>
              <a:t>not Noir Rosé / Domaine Oisy</a:t>
            </a:r>
          </a:p>
        </p:txBody>
      </p:sp>
      <p:sp>
        <p:nvSpPr>
          <p:cNvPr name="TextBox 41" id="41"/>
          <p:cNvSpPr txBox="true"/>
          <p:nvPr/>
        </p:nvSpPr>
        <p:spPr>
          <a:xfrm rot="0">
            <a:off x="5880128" y="5518487"/>
            <a:ext cx="1051196" cy="198120"/>
          </a:xfrm>
          <a:prstGeom prst="rect">
            <a:avLst/>
          </a:prstGeom>
        </p:spPr>
        <p:txBody>
          <a:bodyPr anchor="t" rtlCol="false" tIns="0" lIns="0" bIns="0" rIns="0">
            <a:spAutoFit/>
          </a:bodyPr>
          <a:lstStyle/>
          <a:p>
            <a:pPr algn="r">
              <a:lnSpc>
                <a:spcPts val="1679"/>
              </a:lnSpc>
              <a:spcBef>
                <a:spcPct val="0"/>
              </a:spcBef>
            </a:pPr>
            <a:r>
              <a:rPr lang="en-US" sz="1200">
                <a:solidFill>
                  <a:srgbClr val="000000"/>
                </a:solidFill>
                <a:latin typeface="Noto Serif"/>
                <a:ea typeface="Noto Serif"/>
                <a:cs typeface="Noto Serif"/>
                <a:sym typeface="Noto Serif"/>
              </a:rPr>
              <a:t>￥5,980/Bottle</a:t>
            </a:r>
          </a:p>
        </p:txBody>
      </p:sp>
      <p:sp>
        <p:nvSpPr>
          <p:cNvPr name="TextBox 42" id="42"/>
          <p:cNvSpPr txBox="true"/>
          <p:nvPr/>
        </p:nvSpPr>
        <p:spPr>
          <a:xfrm rot="0">
            <a:off x="551089" y="5735657"/>
            <a:ext cx="5817104" cy="148590"/>
          </a:xfrm>
          <a:prstGeom prst="rect">
            <a:avLst/>
          </a:prstGeom>
        </p:spPr>
        <p:txBody>
          <a:bodyPr anchor="t" rtlCol="false" tIns="0" lIns="0" bIns="0" rIns="0">
            <a:spAutoFit/>
          </a:bodyPr>
          <a:lstStyle/>
          <a:p>
            <a:pPr algn="r">
              <a:lnSpc>
                <a:spcPts val="1260"/>
              </a:lnSpc>
              <a:spcBef>
                <a:spcPct val="0"/>
              </a:spcBef>
            </a:pPr>
            <a:r>
              <a:rPr lang="en-US" sz="900">
                <a:solidFill>
                  <a:srgbClr val="000000"/>
                </a:solidFill>
                <a:latin typeface="Noto Serif Japanese"/>
                <a:ea typeface="Noto Serif Japanese"/>
                <a:cs typeface="Noto Serif Japanese"/>
                <a:sym typeface="Noto Serif Japanese"/>
              </a:rPr>
              <a:t>冷涼気候が生む繊細な酸と、小粒のチェリーのような上品な果実味 ｜（フランス・アルザス）</a:t>
            </a:r>
          </a:p>
        </p:txBody>
      </p:sp>
      <p:sp>
        <p:nvSpPr>
          <p:cNvPr name="TextBox 43" id="43"/>
          <p:cNvSpPr txBox="true"/>
          <p:nvPr/>
        </p:nvSpPr>
        <p:spPr>
          <a:xfrm rot="0">
            <a:off x="765949" y="9330841"/>
            <a:ext cx="5496129"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Japanese"/>
                <a:ea typeface="Noto Serif Japanese"/>
                <a:cs typeface="Noto Serif Japanese"/>
                <a:sym typeface="Noto Serif Japanese"/>
              </a:rPr>
              <a:t>タ</a:t>
            </a:r>
            <a:r>
              <a:rPr lang="en-US" sz="1200">
                <a:solidFill>
                  <a:srgbClr val="000000"/>
                </a:solidFill>
                <a:latin typeface="Noto Serif Japanese"/>
                <a:ea typeface="Noto Serif Japanese"/>
                <a:cs typeface="Noto Serif Japanese"/>
                <a:sym typeface="Noto Serif Japanese"/>
              </a:rPr>
              <a:t>ヴェル・ロゼ / ドメーヌ・オイジー</a:t>
            </a:r>
          </a:p>
        </p:txBody>
      </p:sp>
      <p:sp>
        <p:nvSpPr>
          <p:cNvPr name="TextBox 44" id="44"/>
          <p:cNvSpPr txBox="true"/>
          <p:nvPr/>
        </p:nvSpPr>
        <p:spPr>
          <a:xfrm rot="0">
            <a:off x="398689" y="9115771"/>
            <a:ext cx="5280913"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a:ea typeface="Noto Serif"/>
                <a:cs typeface="Noto Serif"/>
                <a:sym typeface="Noto Serif"/>
              </a:rPr>
              <a:t>2021 Tavel</a:t>
            </a:r>
            <a:r>
              <a:rPr lang="en-US" sz="1200">
                <a:solidFill>
                  <a:srgbClr val="000000"/>
                </a:solidFill>
                <a:latin typeface="Noto Serif"/>
                <a:ea typeface="Noto Serif"/>
                <a:cs typeface="Noto Serif"/>
                <a:sym typeface="Noto Serif"/>
              </a:rPr>
              <a:t> Rosé / Domaine Oisy</a:t>
            </a:r>
          </a:p>
        </p:txBody>
      </p:sp>
      <p:sp>
        <p:nvSpPr>
          <p:cNvPr name="TextBox 45" id="45"/>
          <p:cNvSpPr txBox="true"/>
          <p:nvPr/>
        </p:nvSpPr>
        <p:spPr>
          <a:xfrm rot="0">
            <a:off x="5880128" y="9330841"/>
            <a:ext cx="1051196" cy="198120"/>
          </a:xfrm>
          <a:prstGeom prst="rect">
            <a:avLst/>
          </a:prstGeom>
        </p:spPr>
        <p:txBody>
          <a:bodyPr anchor="t" rtlCol="false" tIns="0" lIns="0" bIns="0" rIns="0">
            <a:spAutoFit/>
          </a:bodyPr>
          <a:lstStyle/>
          <a:p>
            <a:pPr algn="r">
              <a:lnSpc>
                <a:spcPts val="1679"/>
              </a:lnSpc>
              <a:spcBef>
                <a:spcPct val="0"/>
              </a:spcBef>
            </a:pPr>
            <a:r>
              <a:rPr lang="en-US" sz="1200">
                <a:solidFill>
                  <a:srgbClr val="000000"/>
                </a:solidFill>
                <a:latin typeface="Noto Serif"/>
                <a:ea typeface="Noto Serif"/>
                <a:cs typeface="Noto Serif"/>
                <a:sym typeface="Noto Serif"/>
              </a:rPr>
              <a:t>￥9,980/Bottle</a:t>
            </a:r>
          </a:p>
        </p:txBody>
      </p:sp>
      <p:sp>
        <p:nvSpPr>
          <p:cNvPr name="TextBox 46" id="46"/>
          <p:cNvSpPr txBox="true"/>
          <p:nvPr/>
        </p:nvSpPr>
        <p:spPr>
          <a:xfrm rot="0">
            <a:off x="551089" y="9548011"/>
            <a:ext cx="5817104" cy="148590"/>
          </a:xfrm>
          <a:prstGeom prst="rect">
            <a:avLst/>
          </a:prstGeom>
        </p:spPr>
        <p:txBody>
          <a:bodyPr anchor="t" rtlCol="false" tIns="0" lIns="0" bIns="0" rIns="0">
            <a:spAutoFit/>
          </a:bodyPr>
          <a:lstStyle/>
          <a:p>
            <a:pPr algn="r">
              <a:lnSpc>
                <a:spcPts val="1260"/>
              </a:lnSpc>
              <a:spcBef>
                <a:spcPct val="0"/>
              </a:spcBef>
            </a:pPr>
            <a:r>
              <a:rPr lang="en-US" sz="900">
                <a:solidFill>
                  <a:srgbClr val="000000"/>
                </a:solidFill>
                <a:latin typeface="Noto Serif Japanese"/>
                <a:ea typeface="Noto Serif Japanese"/>
                <a:cs typeface="Noto Serif Japanese"/>
                <a:sym typeface="Noto Serif Japanese"/>
              </a:rPr>
              <a:t>力強さとエレガンスを兼ね備えた、主役になる本格派 ｜（フランス・ローヌ）</a:t>
            </a:r>
          </a:p>
        </p:txBody>
      </p:sp>
      <p:sp>
        <p:nvSpPr>
          <p:cNvPr name="TextBox 47" id="47"/>
          <p:cNvSpPr txBox="true"/>
          <p:nvPr/>
        </p:nvSpPr>
        <p:spPr>
          <a:xfrm rot="0">
            <a:off x="398689" y="1779073"/>
            <a:ext cx="5817104"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Japanese"/>
                <a:ea typeface="Noto Serif Japanese"/>
                <a:cs typeface="Noto Serif Japanese"/>
                <a:sym typeface="Noto Serif Japanese"/>
              </a:rPr>
              <a:t>ワイン名 / 造り手名 /（日本語）</a:t>
            </a:r>
          </a:p>
        </p:txBody>
      </p:sp>
      <p:sp>
        <p:nvSpPr>
          <p:cNvPr name="TextBox 48" id="48"/>
          <p:cNvSpPr txBox="true"/>
          <p:nvPr/>
        </p:nvSpPr>
        <p:spPr>
          <a:xfrm rot="0">
            <a:off x="398689" y="1564003"/>
            <a:ext cx="5280913"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a:ea typeface="Noto Serif"/>
                <a:cs typeface="Noto Serif"/>
                <a:sym typeface="Noto Serif"/>
              </a:rPr>
              <a:t>Vintage /  Wine name / Wine Maker (Alphabet)</a:t>
            </a:r>
          </a:p>
        </p:txBody>
      </p:sp>
      <p:sp>
        <p:nvSpPr>
          <p:cNvPr name="TextBox 49" id="49"/>
          <p:cNvSpPr txBox="true"/>
          <p:nvPr/>
        </p:nvSpPr>
        <p:spPr>
          <a:xfrm rot="0">
            <a:off x="5880128" y="1779073"/>
            <a:ext cx="1051196" cy="198120"/>
          </a:xfrm>
          <a:prstGeom prst="rect">
            <a:avLst/>
          </a:prstGeom>
        </p:spPr>
        <p:txBody>
          <a:bodyPr anchor="t" rtlCol="false" tIns="0" lIns="0" bIns="0" rIns="0">
            <a:spAutoFit/>
          </a:bodyPr>
          <a:lstStyle/>
          <a:p>
            <a:pPr algn="r">
              <a:lnSpc>
                <a:spcPts val="1679"/>
              </a:lnSpc>
              <a:spcBef>
                <a:spcPct val="0"/>
              </a:spcBef>
            </a:pPr>
            <a:r>
              <a:rPr lang="en-US" sz="1200">
                <a:solidFill>
                  <a:srgbClr val="000000"/>
                </a:solidFill>
                <a:latin typeface="Noto Serif Japanese"/>
                <a:ea typeface="Noto Serif Japanese"/>
                <a:cs typeface="Noto Serif Japanese"/>
                <a:sym typeface="Noto Serif Japanese"/>
              </a:rPr>
              <a:t>値段</a:t>
            </a:r>
          </a:p>
        </p:txBody>
      </p:sp>
      <p:sp>
        <p:nvSpPr>
          <p:cNvPr name="TextBox 50" id="50"/>
          <p:cNvSpPr txBox="true"/>
          <p:nvPr/>
        </p:nvSpPr>
        <p:spPr>
          <a:xfrm rot="0">
            <a:off x="4558573" y="1958143"/>
            <a:ext cx="1847154" cy="148590"/>
          </a:xfrm>
          <a:prstGeom prst="rect">
            <a:avLst/>
          </a:prstGeom>
        </p:spPr>
        <p:txBody>
          <a:bodyPr anchor="t" rtlCol="false" tIns="0" lIns="0" bIns="0" rIns="0">
            <a:spAutoFit/>
          </a:bodyPr>
          <a:lstStyle/>
          <a:p>
            <a:pPr algn="r">
              <a:lnSpc>
                <a:spcPts val="1260"/>
              </a:lnSpc>
              <a:spcBef>
                <a:spcPct val="0"/>
              </a:spcBef>
            </a:pPr>
            <a:r>
              <a:rPr lang="en-US" sz="900">
                <a:solidFill>
                  <a:srgbClr val="000000"/>
                </a:solidFill>
                <a:latin typeface="Noto Serif Japanese"/>
                <a:ea typeface="Noto Serif Japanese"/>
                <a:cs typeface="Noto Serif Japanese"/>
                <a:sym typeface="Noto Serif Japanese"/>
              </a:rPr>
              <a:t>コメント | </a:t>
            </a:r>
            <a:r>
              <a:rPr lang="en-US" sz="900">
                <a:solidFill>
                  <a:srgbClr val="000000"/>
                </a:solidFill>
                <a:latin typeface="Noto Serif Japanese"/>
                <a:ea typeface="Noto Serif Japanese"/>
                <a:cs typeface="Noto Serif Japanese"/>
                <a:sym typeface="Noto Serif Japanese"/>
              </a:rPr>
              <a:t> (国・地域)</a:t>
            </a:r>
          </a:p>
        </p:txBody>
      </p:sp>
      <p:sp>
        <p:nvSpPr>
          <p:cNvPr name="AutoShape 51" id="51"/>
          <p:cNvSpPr/>
          <p:nvPr/>
        </p:nvSpPr>
        <p:spPr>
          <a:xfrm flipV="true">
            <a:off x="3087618" y="985490"/>
            <a:ext cx="1384765" cy="2381"/>
          </a:xfrm>
          <a:prstGeom prst="line">
            <a:avLst/>
          </a:prstGeom>
          <a:ln cap="flat" w="9525">
            <a:solidFill>
              <a:srgbClr val="000000"/>
            </a:solidFill>
            <a:prstDash val="solid"/>
            <a:headEnd type="none" len="sm" w="sm"/>
            <a:tailEnd type="none" len="sm" w="sm"/>
          </a:ln>
        </p:spPr>
      </p:sp>
      <p:grpSp>
        <p:nvGrpSpPr>
          <p:cNvPr name="Group 52" id="52"/>
          <p:cNvGrpSpPr/>
          <p:nvPr/>
        </p:nvGrpSpPr>
        <p:grpSpPr>
          <a:xfrm rot="0">
            <a:off x="3290349" y="791620"/>
            <a:ext cx="979302" cy="387741"/>
            <a:chOff x="0" y="0"/>
            <a:chExt cx="350960" cy="138958"/>
          </a:xfrm>
        </p:grpSpPr>
        <p:sp>
          <p:nvSpPr>
            <p:cNvPr name="Freeform 53" id="53"/>
            <p:cNvSpPr/>
            <p:nvPr/>
          </p:nvSpPr>
          <p:spPr>
            <a:xfrm flipH="false" flipV="false" rot="0">
              <a:off x="0" y="0"/>
              <a:ext cx="350960" cy="138958"/>
            </a:xfrm>
            <a:custGeom>
              <a:avLst/>
              <a:gdLst/>
              <a:ahLst/>
              <a:cxnLst/>
              <a:rect r="r" b="b" t="t" l="l"/>
              <a:pathLst>
                <a:path h="138958" w="350960">
                  <a:moveTo>
                    <a:pt x="0" y="0"/>
                  </a:moveTo>
                  <a:lnTo>
                    <a:pt x="350960" y="0"/>
                  </a:lnTo>
                  <a:lnTo>
                    <a:pt x="350960" y="138958"/>
                  </a:lnTo>
                  <a:lnTo>
                    <a:pt x="0" y="138958"/>
                  </a:lnTo>
                  <a:close/>
                </a:path>
              </a:pathLst>
            </a:custGeom>
            <a:solidFill>
              <a:srgbClr val="FFFFFF"/>
            </a:solidFill>
          </p:spPr>
        </p:sp>
        <p:sp>
          <p:nvSpPr>
            <p:cNvPr name="TextBox 54" id="54"/>
            <p:cNvSpPr txBox="true"/>
            <p:nvPr/>
          </p:nvSpPr>
          <p:spPr>
            <a:xfrm>
              <a:off x="0" y="-19050"/>
              <a:ext cx="350960" cy="158008"/>
            </a:xfrm>
            <a:prstGeom prst="rect">
              <a:avLst/>
            </a:prstGeom>
          </p:spPr>
          <p:txBody>
            <a:bodyPr anchor="ctr" rtlCol="false" tIns="50800" lIns="50800" bIns="50800" rIns="50800"/>
            <a:lstStyle/>
            <a:p>
              <a:pPr algn="ctr">
                <a:lnSpc>
                  <a:spcPts val="1960"/>
                </a:lnSpc>
                <a:spcBef>
                  <a:spcPct val="0"/>
                </a:spcBef>
              </a:pPr>
            </a:p>
          </p:txBody>
        </p:sp>
      </p:grpSp>
      <p:sp>
        <p:nvSpPr>
          <p:cNvPr name="TextBox 55" id="55"/>
          <p:cNvSpPr txBox="true"/>
          <p:nvPr/>
        </p:nvSpPr>
        <p:spPr>
          <a:xfrm rot="0">
            <a:off x="3319708" y="876905"/>
            <a:ext cx="920584" cy="198120"/>
          </a:xfrm>
          <a:prstGeom prst="rect">
            <a:avLst/>
          </a:prstGeom>
        </p:spPr>
        <p:txBody>
          <a:bodyPr anchor="t" rtlCol="false" tIns="0" lIns="0" bIns="0" rIns="0">
            <a:spAutoFit/>
          </a:bodyPr>
          <a:lstStyle/>
          <a:p>
            <a:pPr algn="ctr">
              <a:lnSpc>
                <a:spcPts val="1679"/>
              </a:lnSpc>
              <a:spcBef>
                <a:spcPct val="0"/>
              </a:spcBef>
            </a:pPr>
            <a:r>
              <a:rPr lang="en-US" sz="1200">
                <a:solidFill>
                  <a:srgbClr val="000000"/>
                </a:solidFill>
                <a:latin typeface="Noto Serif Japanese"/>
                <a:ea typeface="Noto Serif Japanese"/>
                <a:cs typeface="Noto Serif Japanese"/>
                <a:sym typeface="Noto Serif Japanese"/>
              </a:rPr>
              <a:t>ロゼワイン</a:t>
            </a:r>
          </a:p>
        </p:txBody>
      </p:sp>
      <p:sp>
        <p:nvSpPr>
          <p:cNvPr name="TextBox 56" id="56"/>
          <p:cNvSpPr txBox="true"/>
          <p:nvPr/>
        </p:nvSpPr>
        <p:spPr>
          <a:xfrm rot="0">
            <a:off x="2084239" y="150785"/>
            <a:ext cx="3391521" cy="637550"/>
          </a:xfrm>
          <a:prstGeom prst="rect">
            <a:avLst/>
          </a:prstGeom>
        </p:spPr>
        <p:txBody>
          <a:bodyPr anchor="t" rtlCol="false" tIns="0" lIns="0" bIns="0" rIns="0">
            <a:spAutoFit/>
          </a:bodyPr>
          <a:lstStyle/>
          <a:p>
            <a:pPr algn="ctr">
              <a:lnSpc>
                <a:spcPts val="5284"/>
              </a:lnSpc>
              <a:spcBef>
                <a:spcPct val="0"/>
              </a:spcBef>
            </a:pPr>
            <a:r>
              <a:rPr lang="en-US" sz="3774">
                <a:solidFill>
                  <a:srgbClr val="000000"/>
                </a:solidFill>
                <a:latin typeface="Noto Serif"/>
                <a:ea typeface="Noto Serif"/>
                <a:cs typeface="Noto Serif"/>
                <a:sym typeface="Noto Serif"/>
              </a:rPr>
              <a:t>Rose Wine</a:t>
            </a:r>
          </a:p>
        </p:txBody>
      </p:sp>
      <p:sp>
        <p:nvSpPr>
          <p:cNvPr name="TextBox 57" id="57"/>
          <p:cNvSpPr txBox="true"/>
          <p:nvPr/>
        </p:nvSpPr>
        <p:spPr>
          <a:xfrm rot="0">
            <a:off x="4653586" y="10202080"/>
            <a:ext cx="2650026" cy="174625"/>
          </a:xfrm>
          <a:prstGeom prst="rect">
            <a:avLst/>
          </a:prstGeom>
        </p:spPr>
        <p:txBody>
          <a:bodyPr anchor="t" rtlCol="false" tIns="0" lIns="0" bIns="0" rIns="0">
            <a:spAutoFit/>
          </a:bodyPr>
          <a:lstStyle/>
          <a:p>
            <a:pPr algn="ctr">
              <a:lnSpc>
                <a:spcPts val="1400"/>
              </a:lnSpc>
              <a:spcBef>
                <a:spcPct val="0"/>
              </a:spcBef>
            </a:pPr>
            <a:r>
              <a:rPr lang="en-US" sz="1000">
                <a:solidFill>
                  <a:srgbClr val="000000"/>
                </a:solidFill>
                <a:latin typeface="Noto Serif Japanese"/>
                <a:ea typeface="Noto Serif Japanese"/>
                <a:cs typeface="Noto Serif Japanese"/>
                <a:sym typeface="Noto Serif Japanese"/>
              </a:rPr>
              <a:t>価格は税込みです。   -Tax include</a:t>
            </a:r>
          </a:p>
        </p:txBody>
      </p:sp>
    </p:spTree>
  </p:cSld>
  <p:clrMapOvr>
    <a:masterClrMapping/>
  </p:clrMapOvr>
</p:sld>
</file>

<file path=ppt/slides/slide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AutoShape 2" id="2"/>
          <p:cNvSpPr/>
          <p:nvPr/>
        </p:nvSpPr>
        <p:spPr>
          <a:xfrm>
            <a:off x="3524017" y="10324114"/>
            <a:ext cx="511967" cy="0"/>
          </a:xfrm>
          <a:prstGeom prst="line">
            <a:avLst/>
          </a:prstGeom>
          <a:ln cap="flat" w="9525">
            <a:solidFill>
              <a:srgbClr val="000000"/>
            </a:solidFill>
            <a:prstDash val="solid"/>
            <a:headEnd type="none" len="sm" w="sm"/>
            <a:tailEnd type="none" len="sm" w="sm"/>
          </a:ln>
        </p:spPr>
      </p:sp>
      <p:grpSp>
        <p:nvGrpSpPr>
          <p:cNvPr name="Group 3" id="3"/>
          <p:cNvGrpSpPr/>
          <p:nvPr/>
        </p:nvGrpSpPr>
        <p:grpSpPr>
          <a:xfrm rot="0">
            <a:off x="3665007" y="10172294"/>
            <a:ext cx="229987" cy="303641"/>
            <a:chOff x="0" y="0"/>
            <a:chExt cx="82422" cy="108818"/>
          </a:xfrm>
        </p:grpSpPr>
        <p:sp>
          <p:nvSpPr>
            <p:cNvPr name="Freeform 4" id="4"/>
            <p:cNvSpPr/>
            <p:nvPr/>
          </p:nvSpPr>
          <p:spPr>
            <a:xfrm flipH="false" flipV="false" rot="0">
              <a:off x="0" y="0"/>
              <a:ext cx="82422" cy="108818"/>
            </a:xfrm>
            <a:custGeom>
              <a:avLst/>
              <a:gdLst/>
              <a:ahLst/>
              <a:cxnLst/>
              <a:rect r="r" b="b" t="t" l="l"/>
              <a:pathLst>
                <a:path h="108818" w="82422">
                  <a:moveTo>
                    <a:pt x="41211" y="0"/>
                  </a:moveTo>
                  <a:lnTo>
                    <a:pt x="41211" y="0"/>
                  </a:lnTo>
                  <a:cubicBezTo>
                    <a:pt x="52141" y="0"/>
                    <a:pt x="62623" y="4342"/>
                    <a:pt x="70352" y="12070"/>
                  </a:cubicBezTo>
                  <a:cubicBezTo>
                    <a:pt x="78080" y="19799"/>
                    <a:pt x="82422" y="30281"/>
                    <a:pt x="82422" y="41211"/>
                  </a:cubicBezTo>
                  <a:lnTo>
                    <a:pt x="82422" y="67607"/>
                  </a:lnTo>
                  <a:cubicBezTo>
                    <a:pt x="82422" y="90367"/>
                    <a:pt x="63971" y="108818"/>
                    <a:pt x="41211" y="108818"/>
                  </a:cubicBezTo>
                  <a:lnTo>
                    <a:pt x="41211" y="108818"/>
                  </a:lnTo>
                  <a:cubicBezTo>
                    <a:pt x="18451" y="108818"/>
                    <a:pt x="0" y="90367"/>
                    <a:pt x="0" y="67607"/>
                  </a:cubicBezTo>
                  <a:lnTo>
                    <a:pt x="0" y="41211"/>
                  </a:lnTo>
                  <a:cubicBezTo>
                    <a:pt x="0" y="18451"/>
                    <a:pt x="18451" y="0"/>
                    <a:pt x="41211" y="0"/>
                  </a:cubicBezTo>
                  <a:close/>
                </a:path>
              </a:pathLst>
            </a:custGeom>
            <a:solidFill>
              <a:srgbClr val="FFFFFF"/>
            </a:solidFill>
          </p:spPr>
        </p:sp>
        <p:sp>
          <p:nvSpPr>
            <p:cNvPr name="TextBox 5" id="5"/>
            <p:cNvSpPr txBox="true"/>
            <p:nvPr/>
          </p:nvSpPr>
          <p:spPr>
            <a:xfrm>
              <a:off x="0" y="-28575"/>
              <a:ext cx="82422" cy="137393"/>
            </a:xfrm>
            <a:prstGeom prst="rect">
              <a:avLst/>
            </a:prstGeom>
          </p:spPr>
          <p:txBody>
            <a:bodyPr anchor="ctr" rtlCol="false" tIns="50800" lIns="50800" bIns="50800" rIns="50800"/>
            <a:lstStyle/>
            <a:p>
              <a:pPr algn="ctr">
                <a:lnSpc>
                  <a:spcPts val="1679"/>
                </a:lnSpc>
              </a:pPr>
            </a:p>
          </p:txBody>
        </p:sp>
      </p:grpSp>
      <p:sp>
        <p:nvSpPr>
          <p:cNvPr name="TextBox 6" id="6"/>
          <p:cNvSpPr txBox="true"/>
          <p:nvPr/>
        </p:nvSpPr>
        <p:spPr>
          <a:xfrm rot="0">
            <a:off x="3745100" y="10219598"/>
            <a:ext cx="152400" cy="180975"/>
          </a:xfrm>
          <a:prstGeom prst="rect">
            <a:avLst/>
          </a:prstGeom>
        </p:spPr>
        <p:txBody>
          <a:bodyPr anchor="t" rtlCol="false" tIns="0" lIns="0" bIns="0" rIns="0" wrap="none">
            <a:spAutoFit/>
          </a:bodyPr>
          <a:lstStyle/>
          <a:p>
            <a:pPr algn="ctr">
              <a:lnSpc>
                <a:spcPts val="1400"/>
              </a:lnSpc>
              <a:spcBef>
                <a:spcPct val="0"/>
              </a:spcBef>
            </a:pPr>
            <a:r>
              <a:rPr lang="en-US" sz="1000">
                <a:solidFill>
                  <a:srgbClr val="000000"/>
                </a:solidFill>
                <a:latin typeface="Noto Serif Japanese"/>
                <a:ea typeface="Noto Serif Japanese"/>
                <a:cs typeface="Noto Serif Japanese"/>
                <a:sym typeface="Noto Serif Japanese"/>
              </a:rPr>
              <a:t>6</a:t>
            </a:r>
          </a:p>
        </p:txBody>
      </p:sp>
      <p:sp>
        <p:nvSpPr>
          <p:cNvPr name="TextBox 7" id="7"/>
          <p:cNvSpPr txBox="true"/>
          <p:nvPr/>
        </p:nvSpPr>
        <p:spPr>
          <a:xfrm rot="0">
            <a:off x="765949" y="2466912"/>
            <a:ext cx="5496129"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Japanese"/>
                <a:ea typeface="Noto Serif Japanese"/>
                <a:cs typeface="Noto Serif Japanese"/>
                <a:sym typeface="Noto Serif Japanese"/>
              </a:rPr>
              <a:t>モンテプルチャーノ・ダブルッツォ</a:t>
            </a:r>
            <a:r>
              <a:rPr lang="en-US" sz="1200">
                <a:solidFill>
                  <a:srgbClr val="000000"/>
                </a:solidFill>
                <a:latin typeface="Noto Serif Japanese"/>
                <a:ea typeface="Noto Serif Japanese"/>
                <a:cs typeface="Noto Serif Japanese"/>
                <a:sym typeface="Noto Serif Japanese"/>
              </a:rPr>
              <a:t> / カンティーナ・オイジー</a:t>
            </a:r>
          </a:p>
        </p:txBody>
      </p:sp>
      <p:sp>
        <p:nvSpPr>
          <p:cNvPr name="TextBox 8" id="8"/>
          <p:cNvSpPr txBox="true"/>
          <p:nvPr/>
        </p:nvSpPr>
        <p:spPr>
          <a:xfrm rot="0">
            <a:off x="398689" y="2251842"/>
            <a:ext cx="5280913"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Japanese"/>
                <a:ea typeface="Noto Serif Japanese"/>
                <a:cs typeface="Noto Serif Japanese"/>
                <a:sym typeface="Noto Serif Japanese"/>
              </a:rPr>
              <a:t>2022 M</a:t>
            </a:r>
            <a:r>
              <a:rPr lang="en-US" sz="1200">
                <a:solidFill>
                  <a:srgbClr val="000000"/>
                </a:solidFill>
                <a:latin typeface="Noto Serif Japanese"/>
                <a:ea typeface="Noto Serif Japanese"/>
                <a:cs typeface="Noto Serif Japanese"/>
                <a:sym typeface="Noto Serif Japanese"/>
              </a:rPr>
              <a:t>ontepulciano d’Abruzzo / Cantina Oisy</a:t>
            </a:r>
          </a:p>
        </p:txBody>
      </p:sp>
      <p:sp>
        <p:nvSpPr>
          <p:cNvPr name="TextBox 9" id="9"/>
          <p:cNvSpPr txBox="true"/>
          <p:nvPr/>
        </p:nvSpPr>
        <p:spPr>
          <a:xfrm rot="0">
            <a:off x="5880128" y="2466912"/>
            <a:ext cx="1051196" cy="198120"/>
          </a:xfrm>
          <a:prstGeom prst="rect">
            <a:avLst/>
          </a:prstGeom>
        </p:spPr>
        <p:txBody>
          <a:bodyPr anchor="t" rtlCol="false" tIns="0" lIns="0" bIns="0" rIns="0">
            <a:spAutoFit/>
          </a:bodyPr>
          <a:lstStyle/>
          <a:p>
            <a:pPr algn="r">
              <a:lnSpc>
                <a:spcPts val="1679"/>
              </a:lnSpc>
              <a:spcBef>
                <a:spcPct val="0"/>
              </a:spcBef>
            </a:pPr>
            <a:r>
              <a:rPr lang="en-US" sz="1200">
                <a:solidFill>
                  <a:srgbClr val="000000"/>
                </a:solidFill>
                <a:latin typeface="Noto Serif Japanese"/>
                <a:ea typeface="Noto Serif Japanese"/>
                <a:cs typeface="Noto Serif Japanese"/>
                <a:sym typeface="Noto Serif Japanese"/>
              </a:rPr>
              <a:t>￥1,980/Bottle</a:t>
            </a:r>
          </a:p>
        </p:txBody>
      </p:sp>
      <p:sp>
        <p:nvSpPr>
          <p:cNvPr name="TextBox 10" id="10"/>
          <p:cNvSpPr txBox="true"/>
          <p:nvPr/>
        </p:nvSpPr>
        <p:spPr>
          <a:xfrm rot="0">
            <a:off x="551089" y="2684082"/>
            <a:ext cx="5817104" cy="148590"/>
          </a:xfrm>
          <a:prstGeom prst="rect">
            <a:avLst/>
          </a:prstGeom>
        </p:spPr>
        <p:txBody>
          <a:bodyPr anchor="t" rtlCol="false" tIns="0" lIns="0" bIns="0" rIns="0">
            <a:spAutoFit/>
          </a:bodyPr>
          <a:lstStyle/>
          <a:p>
            <a:pPr algn="r">
              <a:lnSpc>
                <a:spcPts val="1260"/>
              </a:lnSpc>
              <a:spcBef>
                <a:spcPct val="0"/>
              </a:spcBef>
            </a:pPr>
            <a:r>
              <a:rPr lang="en-US" sz="900">
                <a:solidFill>
                  <a:srgbClr val="000000"/>
                </a:solidFill>
                <a:latin typeface="Noto Serif Japanese"/>
                <a:ea typeface="Noto Serif Japanese"/>
                <a:cs typeface="Noto Serif Japanese"/>
                <a:sym typeface="Noto Serif Japanese"/>
              </a:rPr>
              <a:t>柔らかなタンニンとジューシーで豊かな果実味 ｜（イタリア・アブルッツォ）</a:t>
            </a:r>
          </a:p>
        </p:txBody>
      </p:sp>
      <p:sp>
        <p:nvSpPr>
          <p:cNvPr name="TextBox 11" id="11"/>
          <p:cNvSpPr txBox="true"/>
          <p:nvPr/>
        </p:nvSpPr>
        <p:spPr>
          <a:xfrm rot="0">
            <a:off x="765949" y="6301247"/>
            <a:ext cx="5496129"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Japanese"/>
                <a:ea typeface="Noto Serif Japanese"/>
                <a:cs typeface="Noto Serif Japanese"/>
                <a:sym typeface="Noto Serif Japanese"/>
              </a:rPr>
              <a:t>マルベック</a:t>
            </a:r>
            <a:r>
              <a:rPr lang="en-US" sz="1200">
                <a:solidFill>
                  <a:srgbClr val="000000"/>
                </a:solidFill>
                <a:latin typeface="Noto Serif Japanese"/>
                <a:ea typeface="Noto Serif Japanese"/>
                <a:cs typeface="Noto Serif Japanese"/>
                <a:sym typeface="Noto Serif Japanese"/>
              </a:rPr>
              <a:t>・レゼルヴァ / ボデガ・オイジー</a:t>
            </a:r>
          </a:p>
        </p:txBody>
      </p:sp>
      <p:sp>
        <p:nvSpPr>
          <p:cNvPr name="TextBox 12" id="12"/>
          <p:cNvSpPr txBox="true"/>
          <p:nvPr/>
        </p:nvSpPr>
        <p:spPr>
          <a:xfrm rot="0">
            <a:off x="398689" y="6086177"/>
            <a:ext cx="5280913"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Japanese"/>
                <a:ea typeface="Noto Serif Japanese"/>
                <a:cs typeface="Noto Serif Japanese"/>
                <a:sym typeface="Noto Serif Japanese"/>
              </a:rPr>
              <a:t>2021 Ma</a:t>
            </a:r>
            <a:r>
              <a:rPr lang="en-US" sz="1200">
                <a:solidFill>
                  <a:srgbClr val="000000"/>
                </a:solidFill>
                <a:latin typeface="Noto Serif Japanese"/>
                <a:ea typeface="Noto Serif Japanese"/>
                <a:cs typeface="Noto Serif Japanese"/>
                <a:sym typeface="Noto Serif Japanese"/>
              </a:rPr>
              <a:t>lbec Reserva / Bodega Oisy</a:t>
            </a:r>
          </a:p>
        </p:txBody>
      </p:sp>
      <p:sp>
        <p:nvSpPr>
          <p:cNvPr name="TextBox 13" id="13"/>
          <p:cNvSpPr txBox="true"/>
          <p:nvPr/>
        </p:nvSpPr>
        <p:spPr>
          <a:xfrm rot="0">
            <a:off x="5880128" y="6301247"/>
            <a:ext cx="1051196" cy="198120"/>
          </a:xfrm>
          <a:prstGeom prst="rect">
            <a:avLst/>
          </a:prstGeom>
        </p:spPr>
        <p:txBody>
          <a:bodyPr anchor="t" rtlCol="false" tIns="0" lIns="0" bIns="0" rIns="0">
            <a:spAutoFit/>
          </a:bodyPr>
          <a:lstStyle/>
          <a:p>
            <a:pPr algn="r">
              <a:lnSpc>
                <a:spcPts val="1679"/>
              </a:lnSpc>
              <a:spcBef>
                <a:spcPct val="0"/>
              </a:spcBef>
            </a:pPr>
            <a:r>
              <a:rPr lang="en-US" sz="1200">
                <a:solidFill>
                  <a:srgbClr val="000000"/>
                </a:solidFill>
                <a:latin typeface="Noto Serif Japanese"/>
                <a:ea typeface="Noto Serif Japanese"/>
                <a:cs typeface="Noto Serif Japanese"/>
                <a:sym typeface="Noto Serif Japanese"/>
              </a:rPr>
              <a:t>￥6,980/Bottle</a:t>
            </a:r>
          </a:p>
        </p:txBody>
      </p:sp>
      <p:sp>
        <p:nvSpPr>
          <p:cNvPr name="TextBox 14" id="14"/>
          <p:cNvSpPr txBox="true"/>
          <p:nvPr/>
        </p:nvSpPr>
        <p:spPr>
          <a:xfrm rot="0">
            <a:off x="551089" y="6518417"/>
            <a:ext cx="5817104" cy="148590"/>
          </a:xfrm>
          <a:prstGeom prst="rect">
            <a:avLst/>
          </a:prstGeom>
        </p:spPr>
        <p:txBody>
          <a:bodyPr anchor="t" rtlCol="false" tIns="0" lIns="0" bIns="0" rIns="0">
            <a:spAutoFit/>
          </a:bodyPr>
          <a:lstStyle/>
          <a:p>
            <a:pPr algn="r">
              <a:lnSpc>
                <a:spcPts val="1260"/>
              </a:lnSpc>
              <a:spcBef>
                <a:spcPct val="0"/>
              </a:spcBef>
            </a:pPr>
            <a:r>
              <a:rPr lang="en-US" sz="900">
                <a:solidFill>
                  <a:srgbClr val="000000"/>
                </a:solidFill>
                <a:latin typeface="Noto Serif Japanese"/>
                <a:ea typeface="Noto Serif Japanese"/>
                <a:cs typeface="Noto Serif Japanese"/>
                <a:sym typeface="Noto Serif Japanese"/>
              </a:rPr>
              <a:t>凝縮した果実味とスパイスが織りなす濃厚さ ｜（アルゼンチン・メンドーサ）</a:t>
            </a:r>
          </a:p>
        </p:txBody>
      </p:sp>
      <p:sp>
        <p:nvSpPr>
          <p:cNvPr name="TextBox 15" id="15"/>
          <p:cNvSpPr txBox="true"/>
          <p:nvPr/>
        </p:nvSpPr>
        <p:spPr>
          <a:xfrm rot="0">
            <a:off x="765949" y="7036382"/>
            <a:ext cx="5496129"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Japanese"/>
                <a:ea typeface="Noto Serif Japanese"/>
                <a:cs typeface="Noto Serif Japanese"/>
                <a:sym typeface="Noto Serif Japanese"/>
              </a:rPr>
              <a:t>キャンティ</a:t>
            </a:r>
            <a:r>
              <a:rPr lang="en-US" sz="1200">
                <a:solidFill>
                  <a:srgbClr val="000000"/>
                </a:solidFill>
                <a:latin typeface="Noto Serif Japanese"/>
                <a:ea typeface="Noto Serif Japanese"/>
                <a:cs typeface="Noto Serif Japanese"/>
                <a:sym typeface="Noto Serif Japanese"/>
              </a:rPr>
              <a:t>・クラッシコ / テヌータ・オイジー</a:t>
            </a:r>
          </a:p>
        </p:txBody>
      </p:sp>
      <p:sp>
        <p:nvSpPr>
          <p:cNvPr name="TextBox 16" id="16"/>
          <p:cNvSpPr txBox="true"/>
          <p:nvPr/>
        </p:nvSpPr>
        <p:spPr>
          <a:xfrm rot="0">
            <a:off x="398689" y="6821312"/>
            <a:ext cx="5280913"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Japanese"/>
                <a:ea typeface="Noto Serif Japanese"/>
                <a:cs typeface="Noto Serif Japanese"/>
                <a:sym typeface="Noto Serif Japanese"/>
              </a:rPr>
              <a:t>2020</a:t>
            </a:r>
            <a:r>
              <a:rPr lang="en-US" sz="1200">
                <a:solidFill>
                  <a:srgbClr val="000000"/>
                </a:solidFill>
                <a:latin typeface="Noto Serif Japanese"/>
                <a:ea typeface="Noto Serif Japanese"/>
                <a:cs typeface="Noto Serif Japanese"/>
                <a:sym typeface="Noto Serif Japanese"/>
              </a:rPr>
              <a:t> Chianti Classico / Tenuta Oisy</a:t>
            </a:r>
          </a:p>
        </p:txBody>
      </p:sp>
      <p:sp>
        <p:nvSpPr>
          <p:cNvPr name="TextBox 17" id="17"/>
          <p:cNvSpPr txBox="true"/>
          <p:nvPr/>
        </p:nvSpPr>
        <p:spPr>
          <a:xfrm rot="0">
            <a:off x="5880128" y="7036382"/>
            <a:ext cx="1051196" cy="198120"/>
          </a:xfrm>
          <a:prstGeom prst="rect">
            <a:avLst/>
          </a:prstGeom>
        </p:spPr>
        <p:txBody>
          <a:bodyPr anchor="t" rtlCol="false" tIns="0" lIns="0" bIns="0" rIns="0">
            <a:spAutoFit/>
          </a:bodyPr>
          <a:lstStyle/>
          <a:p>
            <a:pPr algn="r">
              <a:lnSpc>
                <a:spcPts val="1679"/>
              </a:lnSpc>
              <a:spcBef>
                <a:spcPct val="0"/>
              </a:spcBef>
            </a:pPr>
            <a:r>
              <a:rPr lang="en-US" sz="1200">
                <a:solidFill>
                  <a:srgbClr val="000000"/>
                </a:solidFill>
                <a:latin typeface="Noto Serif Japanese"/>
                <a:ea typeface="Noto Serif Japanese"/>
                <a:cs typeface="Noto Serif Japanese"/>
                <a:sym typeface="Noto Serif Japanese"/>
              </a:rPr>
              <a:t>￥6,980/Bottle</a:t>
            </a:r>
          </a:p>
        </p:txBody>
      </p:sp>
      <p:sp>
        <p:nvSpPr>
          <p:cNvPr name="TextBox 18" id="18"/>
          <p:cNvSpPr txBox="true"/>
          <p:nvPr/>
        </p:nvSpPr>
        <p:spPr>
          <a:xfrm rot="0">
            <a:off x="551089" y="7253552"/>
            <a:ext cx="5817104" cy="148590"/>
          </a:xfrm>
          <a:prstGeom prst="rect">
            <a:avLst/>
          </a:prstGeom>
        </p:spPr>
        <p:txBody>
          <a:bodyPr anchor="t" rtlCol="false" tIns="0" lIns="0" bIns="0" rIns="0">
            <a:spAutoFit/>
          </a:bodyPr>
          <a:lstStyle/>
          <a:p>
            <a:pPr algn="r">
              <a:lnSpc>
                <a:spcPts val="1260"/>
              </a:lnSpc>
              <a:spcBef>
                <a:spcPct val="0"/>
              </a:spcBef>
            </a:pPr>
            <a:r>
              <a:rPr lang="en-US" sz="900">
                <a:solidFill>
                  <a:srgbClr val="000000"/>
                </a:solidFill>
                <a:latin typeface="Noto Serif Japanese"/>
                <a:ea typeface="Noto Serif Japanese"/>
                <a:cs typeface="Noto Serif Japanese"/>
                <a:sym typeface="Noto Serif Japanese"/>
              </a:rPr>
              <a:t>エキス的な果実味と細やかなタンニンでバランス感の良い一本｜（イタリア・トスカーナ）</a:t>
            </a:r>
          </a:p>
        </p:txBody>
      </p:sp>
      <p:sp>
        <p:nvSpPr>
          <p:cNvPr name="TextBox 19" id="19"/>
          <p:cNvSpPr txBox="true"/>
          <p:nvPr/>
        </p:nvSpPr>
        <p:spPr>
          <a:xfrm rot="0">
            <a:off x="765949" y="7816044"/>
            <a:ext cx="5496129"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Japanese"/>
                <a:ea typeface="Noto Serif Japanese"/>
                <a:cs typeface="Noto Serif Japanese"/>
                <a:sym typeface="Noto Serif Japanese"/>
              </a:rPr>
              <a:t>ピノ・ノワ</a:t>
            </a:r>
            <a:r>
              <a:rPr lang="en-US" sz="1200">
                <a:solidFill>
                  <a:srgbClr val="000000"/>
                </a:solidFill>
                <a:latin typeface="Noto Serif Japanese"/>
                <a:ea typeface="Noto Serif Japanese"/>
                <a:cs typeface="Noto Serif Japanese"/>
                <a:sym typeface="Noto Serif Japanese"/>
              </a:rPr>
              <a:t>ール / オイジー・エステート</a:t>
            </a:r>
          </a:p>
        </p:txBody>
      </p:sp>
      <p:sp>
        <p:nvSpPr>
          <p:cNvPr name="TextBox 20" id="20"/>
          <p:cNvSpPr txBox="true"/>
          <p:nvPr/>
        </p:nvSpPr>
        <p:spPr>
          <a:xfrm rot="0">
            <a:off x="398689" y="7600974"/>
            <a:ext cx="5280913"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Japanese"/>
                <a:ea typeface="Noto Serif Japanese"/>
                <a:cs typeface="Noto Serif Japanese"/>
                <a:sym typeface="Noto Serif Japanese"/>
              </a:rPr>
              <a:t>2021 Pi</a:t>
            </a:r>
            <a:r>
              <a:rPr lang="en-US" sz="1200">
                <a:solidFill>
                  <a:srgbClr val="000000"/>
                </a:solidFill>
                <a:latin typeface="Noto Serif Japanese"/>
                <a:ea typeface="Noto Serif Japanese"/>
                <a:cs typeface="Noto Serif Japanese"/>
                <a:sym typeface="Noto Serif Japanese"/>
              </a:rPr>
              <a:t>not Noir / Oisy Estate</a:t>
            </a:r>
          </a:p>
        </p:txBody>
      </p:sp>
      <p:sp>
        <p:nvSpPr>
          <p:cNvPr name="TextBox 21" id="21"/>
          <p:cNvSpPr txBox="true"/>
          <p:nvPr/>
        </p:nvSpPr>
        <p:spPr>
          <a:xfrm rot="0">
            <a:off x="5880128" y="7816044"/>
            <a:ext cx="1051196" cy="198120"/>
          </a:xfrm>
          <a:prstGeom prst="rect">
            <a:avLst/>
          </a:prstGeom>
        </p:spPr>
        <p:txBody>
          <a:bodyPr anchor="t" rtlCol="false" tIns="0" lIns="0" bIns="0" rIns="0">
            <a:spAutoFit/>
          </a:bodyPr>
          <a:lstStyle/>
          <a:p>
            <a:pPr algn="r">
              <a:lnSpc>
                <a:spcPts val="1679"/>
              </a:lnSpc>
              <a:spcBef>
                <a:spcPct val="0"/>
              </a:spcBef>
            </a:pPr>
            <a:r>
              <a:rPr lang="en-US" sz="1200">
                <a:solidFill>
                  <a:srgbClr val="000000"/>
                </a:solidFill>
                <a:latin typeface="Noto Serif Japanese"/>
                <a:ea typeface="Noto Serif Japanese"/>
                <a:cs typeface="Noto Serif Japanese"/>
                <a:sym typeface="Noto Serif Japanese"/>
              </a:rPr>
              <a:t>￥7,980/Bottle</a:t>
            </a:r>
          </a:p>
        </p:txBody>
      </p:sp>
      <p:sp>
        <p:nvSpPr>
          <p:cNvPr name="TextBox 22" id="22"/>
          <p:cNvSpPr txBox="true"/>
          <p:nvPr/>
        </p:nvSpPr>
        <p:spPr>
          <a:xfrm rot="0">
            <a:off x="551089" y="8033214"/>
            <a:ext cx="5817104" cy="148590"/>
          </a:xfrm>
          <a:prstGeom prst="rect">
            <a:avLst/>
          </a:prstGeom>
        </p:spPr>
        <p:txBody>
          <a:bodyPr anchor="t" rtlCol="false" tIns="0" lIns="0" bIns="0" rIns="0">
            <a:spAutoFit/>
          </a:bodyPr>
          <a:lstStyle/>
          <a:p>
            <a:pPr algn="r">
              <a:lnSpc>
                <a:spcPts val="1260"/>
              </a:lnSpc>
              <a:spcBef>
                <a:spcPct val="0"/>
              </a:spcBef>
            </a:pPr>
            <a:r>
              <a:rPr lang="en-US" sz="900">
                <a:solidFill>
                  <a:srgbClr val="000000"/>
                </a:solidFill>
                <a:latin typeface="Noto Serif Japanese"/>
                <a:ea typeface="Noto Serif Japanese"/>
                <a:cs typeface="Noto Serif Japanese"/>
                <a:sym typeface="Noto Serif Japanese"/>
              </a:rPr>
              <a:t>明るい果実味と滑らかな質感と華やかな香味 ｜（ニュージーランド・マールボロ）</a:t>
            </a:r>
          </a:p>
        </p:txBody>
      </p:sp>
      <p:sp>
        <p:nvSpPr>
          <p:cNvPr name="TextBox 23" id="23"/>
          <p:cNvSpPr txBox="true"/>
          <p:nvPr/>
        </p:nvSpPr>
        <p:spPr>
          <a:xfrm rot="0">
            <a:off x="765949" y="8573443"/>
            <a:ext cx="5496129"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Japanese"/>
                <a:ea typeface="Noto Serif Japanese"/>
                <a:cs typeface="Noto Serif Japanese"/>
                <a:sym typeface="Noto Serif Japanese"/>
              </a:rPr>
              <a:t>カベルネ</a:t>
            </a:r>
            <a:r>
              <a:rPr lang="en-US" sz="1200">
                <a:solidFill>
                  <a:srgbClr val="000000"/>
                </a:solidFill>
                <a:latin typeface="Noto Serif Japanese"/>
                <a:ea typeface="Noto Serif Japanese"/>
                <a:cs typeface="Noto Serif Japanese"/>
                <a:sym typeface="Noto Serif Japanese"/>
              </a:rPr>
              <a:t>・ソーヴィニヨン・レゼルヴ / オイジー・エステート</a:t>
            </a:r>
          </a:p>
        </p:txBody>
      </p:sp>
      <p:sp>
        <p:nvSpPr>
          <p:cNvPr name="TextBox 24" id="24"/>
          <p:cNvSpPr txBox="true"/>
          <p:nvPr/>
        </p:nvSpPr>
        <p:spPr>
          <a:xfrm rot="0">
            <a:off x="398689" y="8358373"/>
            <a:ext cx="5280913"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Japanese"/>
                <a:ea typeface="Noto Serif Japanese"/>
                <a:cs typeface="Noto Serif Japanese"/>
                <a:sym typeface="Noto Serif Japanese"/>
              </a:rPr>
              <a:t>2020</a:t>
            </a:r>
            <a:r>
              <a:rPr lang="en-US" sz="1200">
                <a:solidFill>
                  <a:srgbClr val="000000"/>
                </a:solidFill>
                <a:latin typeface="Noto Serif Japanese"/>
                <a:ea typeface="Noto Serif Japanese"/>
                <a:cs typeface="Noto Serif Japanese"/>
                <a:sym typeface="Noto Serif Japanese"/>
              </a:rPr>
              <a:t> Cabernet Sauvignon Reserve / Oisy Estate </a:t>
            </a:r>
          </a:p>
        </p:txBody>
      </p:sp>
      <p:sp>
        <p:nvSpPr>
          <p:cNvPr name="TextBox 25" id="25"/>
          <p:cNvSpPr txBox="true"/>
          <p:nvPr/>
        </p:nvSpPr>
        <p:spPr>
          <a:xfrm rot="0">
            <a:off x="5880128" y="8573443"/>
            <a:ext cx="1051196" cy="198120"/>
          </a:xfrm>
          <a:prstGeom prst="rect">
            <a:avLst/>
          </a:prstGeom>
        </p:spPr>
        <p:txBody>
          <a:bodyPr anchor="t" rtlCol="false" tIns="0" lIns="0" bIns="0" rIns="0">
            <a:spAutoFit/>
          </a:bodyPr>
          <a:lstStyle/>
          <a:p>
            <a:pPr algn="r">
              <a:lnSpc>
                <a:spcPts val="1679"/>
              </a:lnSpc>
              <a:spcBef>
                <a:spcPct val="0"/>
              </a:spcBef>
            </a:pPr>
            <a:r>
              <a:rPr lang="en-US" sz="1200">
                <a:solidFill>
                  <a:srgbClr val="000000"/>
                </a:solidFill>
                <a:latin typeface="Noto Serif Japanese"/>
                <a:ea typeface="Noto Serif Japanese"/>
                <a:cs typeface="Noto Serif Japanese"/>
                <a:sym typeface="Noto Serif Japanese"/>
              </a:rPr>
              <a:t>￥8,980/Bottle</a:t>
            </a:r>
          </a:p>
        </p:txBody>
      </p:sp>
      <p:sp>
        <p:nvSpPr>
          <p:cNvPr name="TextBox 26" id="26"/>
          <p:cNvSpPr txBox="true"/>
          <p:nvPr/>
        </p:nvSpPr>
        <p:spPr>
          <a:xfrm rot="0">
            <a:off x="551089" y="8790613"/>
            <a:ext cx="5817104" cy="148590"/>
          </a:xfrm>
          <a:prstGeom prst="rect">
            <a:avLst/>
          </a:prstGeom>
        </p:spPr>
        <p:txBody>
          <a:bodyPr anchor="t" rtlCol="false" tIns="0" lIns="0" bIns="0" rIns="0">
            <a:spAutoFit/>
          </a:bodyPr>
          <a:lstStyle/>
          <a:p>
            <a:pPr algn="r">
              <a:lnSpc>
                <a:spcPts val="1260"/>
              </a:lnSpc>
              <a:spcBef>
                <a:spcPct val="0"/>
              </a:spcBef>
            </a:pPr>
            <a:r>
              <a:rPr lang="en-US" sz="900">
                <a:solidFill>
                  <a:srgbClr val="000000"/>
                </a:solidFill>
                <a:latin typeface="Noto Serif Japanese"/>
                <a:ea typeface="Noto Serif Japanese"/>
                <a:cs typeface="Noto Serif Japanese"/>
                <a:sym typeface="Noto Serif Japanese"/>
              </a:rPr>
              <a:t>カシスのような濃厚な香りとタンニンの力強さ ｜（アメリカ・カリフォルニア）</a:t>
            </a:r>
          </a:p>
        </p:txBody>
      </p:sp>
      <p:sp>
        <p:nvSpPr>
          <p:cNvPr name="TextBox 27" id="27"/>
          <p:cNvSpPr txBox="true"/>
          <p:nvPr/>
        </p:nvSpPr>
        <p:spPr>
          <a:xfrm rot="0">
            <a:off x="765949" y="3271652"/>
            <a:ext cx="5496129"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Japanese"/>
                <a:ea typeface="Noto Serif Japanese"/>
                <a:cs typeface="Noto Serif Japanese"/>
                <a:sym typeface="Noto Serif Japanese"/>
              </a:rPr>
              <a:t>コート・デュ・ロ</a:t>
            </a:r>
            <a:r>
              <a:rPr lang="en-US" sz="1200">
                <a:solidFill>
                  <a:srgbClr val="000000"/>
                </a:solidFill>
                <a:latin typeface="Noto Serif Japanese"/>
                <a:ea typeface="Noto Serif Japanese"/>
                <a:cs typeface="Noto Serif Japanese"/>
                <a:sym typeface="Noto Serif Japanese"/>
              </a:rPr>
              <a:t>ーヌ・ルージュ / ドメーヌ・オイジー</a:t>
            </a:r>
          </a:p>
        </p:txBody>
      </p:sp>
      <p:sp>
        <p:nvSpPr>
          <p:cNvPr name="TextBox 28" id="28"/>
          <p:cNvSpPr txBox="true"/>
          <p:nvPr/>
        </p:nvSpPr>
        <p:spPr>
          <a:xfrm rot="0">
            <a:off x="398689" y="3056582"/>
            <a:ext cx="5280913"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Japanese"/>
                <a:ea typeface="Noto Serif Japanese"/>
                <a:cs typeface="Noto Serif Japanese"/>
                <a:sym typeface="Noto Serif Japanese"/>
              </a:rPr>
              <a:t>2021 Côtes du Rhône Rouge</a:t>
            </a:r>
            <a:r>
              <a:rPr lang="en-US" sz="1200">
                <a:solidFill>
                  <a:srgbClr val="000000"/>
                </a:solidFill>
                <a:latin typeface="Noto Serif Japanese"/>
                <a:ea typeface="Noto Serif Japanese"/>
                <a:cs typeface="Noto Serif Japanese"/>
                <a:sym typeface="Noto Serif Japanese"/>
              </a:rPr>
              <a:t> / Domaine Oisy</a:t>
            </a:r>
          </a:p>
        </p:txBody>
      </p:sp>
      <p:sp>
        <p:nvSpPr>
          <p:cNvPr name="TextBox 29" id="29"/>
          <p:cNvSpPr txBox="true"/>
          <p:nvPr/>
        </p:nvSpPr>
        <p:spPr>
          <a:xfrm rot="0">
            <a:off x="5880128" y="3271652"/>
            <a:ext cx="1051196" cy="198120"/>
          </a:xfrm>
          <a:prstGeom prst="rect">
            <a:avLst/>
          </a:prstGeom>
        </p:spPr>
        <p:txBody>
          <a:bodyPr anchor="t" rtlCol="false" tIns="0" lIns="0" bIns="0" rIns="0">
            <a:spAutoFit/>
          </a:bodyPr>
          <a:lstStyle/>
          <a:p>
            <a:pPr algn="r">
              <a:lnSpc>
                <a:spcPts val="1679"/>
              </a:lnSpc>
              <a:spcBef>
                <a:spcPct val="0"/>
              </a:spcBef>
            </a:pPr>
            <a:r>
              <a:rPr lang="en-US" sz="1200">
                <a:solidFill>
                  <a:srgbClr val="000000"/>
                </a:solidFill>
                <a:latin typeface="Noto Serif Japanese"/>
                <a:ea typeface="Noto Serif Japanese"/>
                <a:cs typeface="Noto Serif Japanese"/>
                <a:sym typeface="Noto Serif Japanese"/>
              </a:rPr>
              <a:t>￥2,980/Bottle</a:t>
            </a:r>
          </a:p>
        </p:txBody>
      </p:sp>
      <p:sp>
        <p:nvSpPr>
          <p:cNvPr name="TextBox 30" id="30"/>
          <p:cNvSpPr txBox="true"/>
          <p:nvPr/>
        </p:nvSpPr>
        <p:spPr>
          <a:xfrm rot="0">
            <a:off x="551089" y="3488822"/>
            <a:ext cx="5817104" cy="148590"/>
          </a:xfrm>
          <a:prstGeom prst="rect">
            <a:avLst/>
          </a:prstGeom>
        </p:spPr>
        <p:txBody>
          <a:bodyPr anchor="t" rtlCol="false" tIns="0" lIns="0" bIns="0" rIns="0">
            <a:spAutoFit/>
          </a:bodyPr>
          <a:lstStyle/>
          <a:p>
            <a:pPr algn="r">
              <a:lnSpc>
                <a:spcPts val="1260"/>
              </a:lnSpc>
              <a:spcBef>
                <a:spcPct val="0"/>
              </a:spcBef>
            </a:pPr>
            <a:r>
              <a:rPr lang="en-US" sz="900">
                <a:solidFill>
                  <a:srgbClr val="000000"/>
                </a:solidFill>
                <a:latin typeface="Noto Serif Japanese"/>
                <a:ea typeface="Noto Serif Japanese"/>
                <a:cs typeface="Noto Serif Japanese"/>
                <a:sym typeface="Noto Serif Japanese"/>
              </a:rPr>
              <a:t>スパイス感と果実味が調和する親しみやすい赤 ｜（フランス・ローヌ）</a:t>
            </a:r>
          </a:p>
        </p:txBody>
      </p:sp>
      <p:sp>
        <p:nvSpPr>
          <p:cNvPr name="TextBox 31" id="31"/>
          <p:cNvSpPr txBox="true"/>
          <p:nvPr/>
        </p:nvSpPr>
        <p:spPr>
          <a:xfrm rot="0">
            <a:off x="765949" y="4029051"/>
            <a:ext cx="5496129"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Japanese"/>
                <a:ea typeface="Noto Serif Japanese"/>
                <a:cs typeface="Noto Serif Japanese"/>
                <a:sym typeface="Noto Serif Japanese"/>
              </a:rPr>
              <a:t>ガルナッチャ・ホーヴェン / ボデガ・オイジー</a:t>
            </a:r>
          </a:p>
        </p:txBody>
      </p:sp>
      <p:sp>
        <p:nvSpPr>
          <p:cNvPr name="TextBox 32" id="32"/>
          <p:cNvSpPr txBox="true"/>
          <p:nvPr/>
        </p:nvSpPr>
        <p:spPr>
          <a:xfrm rot="0">
            <a:off x="398689" y="3813981"/>
            <a:ext cx="5280913"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Japanese"/>
                <a:ea typeface="Noto Serif Japanese"/>
                <a:cs typeface="Noto Serif Japanese"/>
                <a:sym typeface="Noto Serif Japanese"/>
              </a:rPr>
              <a:t>2022 Ga</a:t>
            </a:r>
            <a:r>
              <a:rPr lang="en-US" sz="1200">
                <a:solidFill>
                  <a:srgbClr val="000000"/>
                </a:solidFill>
                <a:latin typeface="Noto Serif Japanese"/>
                <a:ea typeface="Noto Serif Japanese"/>
                <a:cs typeface="Noto Serif Japanese"/>
                <a:sym typeface="Noto Serif Japanese"/>
              </a:rPr>
              <a:t>rnacha Joven / Bodega Oisy</a:t>
            </a:r>
          </a:p>
        </p:txBody>
      </p:sp>
      <p:sp>
        <p:nvSpPr>
          <p:cNvPr name="TextBox 33" id="33"/>
          <p:cNvSpPr txBox="true"/>
          <p:nvPr/>
        </p:nvSpPr>
        <p:spPr>
          <a:xfrm rot="0">
            <a:off x="5880128" y="4029051"/>
            <a:ext cx="1051196" cy="198120"/>
          </a:xfrm>
          <a:prstGeom prst="rect">
            <a:avLst/>
          </a:prstGeom>
        </p:spPr>
        <p:txBody>
          <a:bodyPr anchor="t" rtlCol="false" tIns="0" lIns="0" bIns="0" rIns="0">
            <a:spAutoFit/>
          </a:bodyPr>
          <a:lstStyle/>
          <a:p>
            <a:pPr algn="r">
              <a:lnSpc>
                <a:spcPts val="1679"/>
              </a:lnSpc>
              <a:spcBef>
                <a:spcPct val="0"/>
              </a:spcBef>
            </a:pPr>
            <a:r>
              <a:rPr lang="en-US" sz="1200">
                <a:solidFill>
                  <a:srgbClr val="000000"/>
                </a:solidFill>
                <a:latin typeface="Noto Serif Japanese"/>
                <a:ea typeface="Noto Serif Japanese"/>
                <a:cs typeface="Noto Serif Japanese"/>
                <a:sym typeface="Noto Serif Japanese"/>
              </a:rPr>
              <a:t>￥3,980/Bottle</a:t>
            </a:r>
          </a:p>
        </p:txBody>
      </p:sp>
      <p:sp>
        <p:nvSpPr>
          <p:cNvPr name="TextBox 34" id="34"/>
          <p:cNvSpPr txBox="true"/>
          <p:nvPr/>
        </p:nvSpPr>
        <p:spPr>
          <a:xfrm rot="0">
            <a:off x="551089" y="4246221"/>
            <a:ext cx="5817104" cy="148590"/>
          </a:xfrm>
          <a:prstGeom prst="rect">
            <a:avLst/>
          </a:prstGeom>
        </p:spPr>
        <p:txBody>
          <a:bodyPr anchor="t" rtlCol="false" tIns="0" lIns="0" bIns="0" rIns="0">
            <a:spAutoFit/>
          </a:bodyPr>
          <a:lstStyle/>
          <a:p>
            <a:pPr algn="r">
              <a:lnSpc>
                <a:spcPts val="1260"/>
              </a:lnSpc>
              <a:spcBef>
                <a:spcPct val="0"/>
              </a:spcBef>
            </a:pPr>
            <a:r>
              <a:rPr lang="en-US" sz="900">
                <a:solidFill>
                  <a:srgbClr val="000000"/>
                </a:solidFill>
                <a:latin typeface="Noto Serif Japanese"/>
                <a:ea typeface="Noto Serif Japanese"/>
                <a:cs typeface="Noto Serif Japanese"/>
                <a:sym typeface="Noto Serif Japanese"/>
              </a:rPr>
              <a:t>若々しいベリー系の香りと軽やかな味わい ｜（スペイン・ナバーラ）</a:t>
            </a:r>
          </a:p>
        </p:txBody>
      </p:sp>
      <p:sp>
        <p:nvSpPr>
          <p:cNvPr name="TextBox 35" id="35"/>
          <p:cNvSpPr txBox="true"/>
          <p:nvPr/>
        </p:nvSpPr>
        <p:spPr>
          <a:xfrm rot="0">
            <a:off x="765949" y="4786449"/>
            <a:ext cx="5496129"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Japanese"/>
                <a:ea typeface="Noto Serif Japanese"/>
                <a:cs typeface="Noto Serif Japanese"/>
                <a:sym typeface="Noto Serif Japanese"/>
              </a:rPr>
              <a:t>ピノ</a:t>
            </a:r>
            <a:r>
              <a:rPr lang="en-US" sz="1200">
                <a:solidFill>
                  <a:srgbClr val="000000"/>
                </a:solidFill>
                <a:latin typeface="Noto Serif Japanese"/>
                <a:ea typeface="Noto Serif Japanese"/>
                <a:cs typeface="Noto Serif Japanese"/>
                <a:sym typeface="Noto Serif Japanese"/>
              </a:rPr>
              <a:t>・ノワール / ドメーヌ・オイジー</a:t>
            </a:r>
          </a:p>
        </p:txBody>
      </p:sp>
      <p:sp>
        <p:nvSpPr>
          <p:cNvPr name="TextBox 36" id="36"/>
          <p:cNvSpPr txBox="true"/>
          <p:nvPr/>
        </p:nvSpPr>
        <p:spPr>
          <a:xfrm rot="0">
            <a:off x="398689" y="4571379"/>
            <a:ext cx="5280913"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Japanese"/>
                <a:ea typeface="Noto Serif Japanese"/>
                <a:cs typeface="Noto Serif Japanese"/>
                <a:sym typeface="Noto Serif Japanese"/>
              </a:rPr>
              <a:t>2021 P</a:t>
            </a:r>
            <a:r>
              <a:rPr lang="en-US" sz="1200">
                <a:solidFill>
                  <a:srgbClr val="000000"/>
                </a:solidFill>
                <a:latin typeface="Noto Serif Japanese"/>
                <a:ea typeface="Noto Serif Japanese"/>
                <a:cs typeface="Noto Serif Japanese"/>
                <a:sym typeface="Noto Serif Japanese"/>
              </a:rPr>
              <a:t>inot Noir / Domaine Oisy</a:t>
            </a:r>
          </a:p>
        </p:txBody>
      </p:sp>
      <p:sp>
        <p:nvSpPr>
          <p:cNvPr name="TextBox 37" id="37"/>
          <p:cNvSpPr txBox="true"/>
          <p:nvPr/>
        </p:nvSpPr>
        <p:spPr>
          <a:xfrm rot="0">
            <a:off x="5880128" y="4786449"/>
            <a:ext cx="1051196" cy="198120"/>
          </a:xfrm>
          <a:prstGeom prst="rect">
            <a:avLst/>
          </a:prstGeom>
        </p:spPr>
        <p:txBody>
          <a:bodyPr anchor="t" rtlCol="false" tIns="0" lIns="0" bIns="0" rIns="0">
            <a:spAutoFit/>
          </a:bodyPr>
          <a:lstStyle/>
          <a:p>
            <a:pPr algn="r">
              <a:lnSpc>
                <a:spcPts val="1679"/>
              </a:lnSpc>
              <a:spcBef>
                <a:spcPct val="0"/>
              </a:spcBef>
            </a:pPr>
            <a:r>
              <a:rPr lang="en-US" sz="1200">
                <a:solidFill>
                  <a:srgbClr val="000000"/>
                </a:solidFill>
                <a:latin typeface="Noto Serif Japanese"/>
                <a:ea typeface="Noto Serif Japanese"/>
                <a:cs typeface="Noto Serif Japanese"/>
                <a:sym typeface="Noto Serif Japanese"/>
              </a:rPr>
              <a:t>￥4,980/Bottle</a:t>
            </a:r>
          </a:p>
        </p:txBody>
      </p:sp>
      <p:sp>
        <p:nvSpPr>
          <p:cNvPr name="TextBox 38" id="38"/>
          <p:cNvSpPr txBox="true"/>
          <p:nvPr/>
        </p:nvSpPr>
        <p:spPr>
          <a:xfrm rot="0">
            <a:off x="551089" y="5003619"/>
            <a:ext cx="5817104" cy="148590"/>
          </a:xfrm>
          <a:prstGeom prst="rect">
            <a:avLst/>
          </a:prstGeom>
        </p:spPr>
        <p:txBody>
          <a:bodyPr anchor="t" rtlCol="false" tIns="0" lIns="0" bIns="0" rIns="0">
            <a:spAutoFit/>
          </a:bodyPr>
          <a:lstStyle/>
          <a:p>
            <a:pPr algn="r">
              <a:lnSpc>
                <a:spcPts val="1260"/>
              </a:lnSpc>
              <a:spcBef>
                <a:spcPct val="0"/>
              </a:spcBef>
            </a:pPr>
            <a:r>
              <a:rPr lang="en-US" sz="900">
                <a:solidFill>
                  <a:srgbClr val="000000"/>
                </a:solidFill>
                <a:latin typeface="Noto Serif Japanese"/>
                <a:ea typeface="Noto Serif Japanese"/>
                <a:cs typeface="Noto Serif Japanese"/>
                <a:sym typeface="Noto Serif Japanese"/>
              </a:rPr>
              <a:t>赤果実の優美さと暖かい果実感が同居する赤 ｜（フランス・ラングドック）</a:t>
            </a:r>
          </a:p>
        </p:txBody>
      </p:sp>
      <p:sp>
        <p:nvSpPr>
          <p:cNvPr name="TextBox 39" id="39"/>
          <p:cNvSpPr txBox="true"/>
          <p:nvPr/>
        </p:nvSpPr>
        <p:spPr>
          <a:xfrm rot="0">
            <a:off x="765949" y="5518487"/>
            <a:ext cx="5496129"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Japanese"/>
                <a:ea typeface="Noto Serif Japanese"/>
                <a:cs typeface="Noto Serif Japanese"/>
                <a:sym typeface="Noto Serif Japanese"/>
              </a:rPr>
              <a:t>ツヴァイゲ</a:t>
            </a:r>
            <a:r>
              <a:rPr lang="en-US" sz="1200">
                <a:solidFill>
                  <a:srgbClr val="000000"/>
                </a:solidFill>
                <a:latin typeface="Noto Serif Japanese"/>
                <a:ea typeface="Noto Serif Japanese"/>
                <a:cs typeface="Noto Serif Japanese"/>
                <a:sym typeface="Noto Serif Japanese"/>
              </a:rPr>
              <a:t>ルト / ヴァイングート・オイジー</a:t>
            </a:r>
          </a:p>
        </p:txBody>
      </p:sp>
      <p:sp>
        <p:nvSpPr>
          <p:cNvPr name="TextBox 40" id="40"/>
          <p:cNvSpPr txBox="true"/>
          <p:nvPr/>
        </p:nvSpPr>
        <p:spPr>
          <a:xfrm rot="0">
            <a:off x="398689" y="5303417"/>
            <a:ext cx="5280913"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Japanese"/>
                <a:ea typeface="Noto Serif Japanese"/>
                <a:cs typeface="Noto Serif Japanese"/>
                <a:sym typeface="Noto Serif Japanese"/>
              </a:rPr>
              <a:t>2021 Zweigel</a:t>
            </a:r>
            <a:r>
              <a:rPr lang="en-US" sz="1200">
                <a:solidFill>
                  <a:srgbClr val="000000"/>
                </a:solidFill>
                <a:latin typeface="Noto Serif Japanese"/>
                <a:ea typeface="Noto Serif Japanese"/>
                <a:cs typeface="Noto Serif Japanese"/>
                <a:sym typeface="Noto Serif Japanese"/>
              </a:rPr>
              <a:t>t / Weingut Oisy</a:t>
            </a:r>
          </a:p>
        </p:txBody>
      </p:sp>
      <p:sp>
        <p:nvSpPr>
          <p:cNvPr name="TextBox 41" id="41"/>
          <p:cNvSpPr txBox="true"/>
          <p:nvPr/>
        </p:nvSpPr>
        <p:spPr>
          <a:xfrm rot="0">
            <a:off x="5880128" y="5518487"/>
            <a:ext cx="1051196" cy="198120"/>
          </a:xfrm>
          <a:prstGeom prst="rect">
            <a:avLst/>
          </a:prstGeom>
        </p:spPr>
        <p:txBody>
          <a:bodyPr anchor="t" rtlCol="false" tIns="0" lIns="0" bIns="0" rIns="0">
            <a:spAutoFit/>
          </a:bodyPr>
          <a:lstStyle/>
          <a:p>
            <a:pPr algn="r">
              <a:lnSpc>
                <a:spcPts val="1679"/>
              </a:lnSpc>
              <a:spcBef>
                <a:spcPct val="0"/>
              </a:spcBef>
            </a:pPr>
            <a:r>
              <a:rPr lang="en-US" sz="1200">
                <a:solidFill>
                  <a:srgbClr val="000000"/>
                </a:solidFill>
                <a:latin typeface="Noto Serif Japanese"/>
                <a:ea typeface="Noto Serif Japanese"/>
                <a:cs typeface="Noto Serif Japanese"/>
                <a:sym typeface="Noto Serif Japanese"/>
              </a:rPr>
              <a:t>￥5,980/Bottle</a:t>
            </a:r>
          </a:p>
        </p:txBody>
      </p:sp>
      <p:sp>
        <p:nvSpPr>
          <p:cNvPr name="TextBox 42" id="42"/>
          <p:cNvSpPr txBox="true"/>
          <p:nvPr/>
        </p:nvSpPr>
        <p:spPr>
          <a:xfrm rot="0">
            <a:off x="551089" y="5735657"/>
            <a:ext cx="5817104" cy="148590"/>
          </a:xfrm>
          <a:prstGeom prst="rect">
            <a:avLst/>
          </a:prstGeom>
        </p:spPr>
        <p:txBody>
          <a:bodyPr anchor="t" rtlCol="false" tIns="0" lIns="0" bIns="0" rIns="0">
            <a:spAutoFit/>
          </a:bodyPr>
          <a:lstStyle/>
          <a:p>
            <a:pPr algn="r">
              <a:lnSpc>
                <a:spcPts val="1260"/>
              </a:lnSpc>
              <a:spcBef>
                <a:spcPct val="0"/>
              </a:spcBef>
            </a:pPr>
            <a:r>
              <a:rPr lang="en-US" sz="900">
                <a:solidFill>
                  <a:srgbClr val="000000"/>
                </a:solidFill>
                <a:latin typeface="Noto Serif Japanese"/>
                <a:ea typeface="Noto Serif Japanese"/>
                <a:cs typeface="Noto Serif Japanese"/>
                <a:sym typeface="Noto Serif Japanese"/>
              </a:rPr>
              <a:t>チェリーの果実味と爽やかな酸味 ｜（オーストリア・ニーダーエスターライヒ）</a:t>
            </a:r>
          </a:p>
        </p:txBody>
      </p:sp>
      <p:sp>
        <p:nvSpPr>
          <p:cNvPr name="TextBox 43" id="43"/>
          <p:cNvSpPr txBox="true"/>
          <p:nvPr/>
        </p:nvSpPr>
        <p:spPr>
          <a:xfrm rot="0">
            <a:off x="765949" y="9330841"/>
            <a:ext cx="5496129"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Japanese"/>
                <a:ea typeface="Noto Serif Japanese"/>
                <a:cs typeface="Noto Serif Japanese"/>
                <a:sym typeface="Noto Serif Japanese"/>
              </a:rPr>
              <a:t>ジュ</a:t>
            </a:r>
            <a:r>
              <a:rPr lang="en-US" sz="1200">
                <a:solidFill>
                  <a:srgbClr val="000000"/>
                </a:solidFill>
                <a:latin typeface="Noto Serif Japanese"/>
                <a:ea typeface="Noto Serif Japanese"/>
                <a:cs typeface="Noto Serif Japanese"/>
                <a:sym typeface="Noto Serif Japanese"/>
              </a:rPr>
              <a:t>ヴレ＝シャンベルタン / ドメーヌ・オイジー</a:t>
            </a:r>
          </a:p>
        </p:txBody>
      </p:sp>
      <p:sp>
        <p:nvSpPr>
          <p:cNvPr name="TextBox 44" id="44"/>
          <p:cNvSpPr txBox="true"/>
          <p:nvPr/>
        </p:nvSpPr>
        <p:spPr>
          <a:xfrm rot="0">
            <a:off x="398689" y="9115771"/>
            <a:ext cx="5280913"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Japanese"/>
                <a:ea typeface="Noto Serif Japanese"/>
                <a:cs typeface="Noto Serif Japanese"/>
                <a:sym typeface="Noto Serif Japanese"/>
              </a:rPr>
              <a:t>2019 Gevrey-Chambertin</a:t>
            </a:r>
            <a:r>
              <a:rPr lang="en-US" sz="1200">
                <a:solidFill>
                  <a:srgbClr val="000000"/>
                </a:solidFill>
                <a:latin typeface="Noto Serif Japanese"/>
                <a:ea typeface="Noto Serif Japanese"/>
                <a:cs typeface="Noto Serif Japanese"/>
                <a:sym typeface="Noto Serif Japanese"/>
              </a:rPr>
              <a:t> / Domaine Oisy </a:t>
            </a:r>
          </a:p>
        </p:txBody>
      </p:sp>
      <p:sp>
        <p:nvSpPr>
          <p:cNvPr name="TextBox 45" id="45"/>
          <p:cNvSpPr txBox="true"/>
          <p:nvPr/>
        </p:nvSpPr>
        <p:spPr>
          <a:xfrm rot="0">
            <a:off x="5880128" y="9330841"/>
            <a:ext cx="1051196" cy="198120"/>
          </a:xfrm>
          <a:prstGeom prst="rect">
            <a:avLst/>
          </a:prstGeom>
        </p:spPr>
        <p:txBody>
          <a:bodyPr anchor="t" rtlCol="false" tIns="0" lIns="0" bIns="0" rIns="0">
            <a:spAutoFit/>
          </a:bodyPr>
          <a:lstStyle/>
          <a:p>
            <a:pPr algn="r">
              <a:lnSpc>
                <a:spcPts val="1679"/>
              </a:lnSpc>
              <a:spcBef>
                <a:spcPct val="0"/>
              </a:spcBef>
            </a:pPr>
            <a:r>
              <a:rPr lang="en-US" sz="1200">
                <a:solidFill>
                  <a:srgbClr val="000000"/>
                </a:solidFill>
                <a:latin typeface="Noto Serif Japanese"/>
                <a:ea typeface="Noto Serif Japanese"/>
                <a:cs typeface="Noto Serif Japanese"/>
                <a:sym typeface="Noto Serif Japanese"/>
              </a:rPr>
              <a:t>￥9,980/Bottle</a:t>
            </a:r>
          </a:p>
        </p:txBody>
      </p:sp>
      <p:sp>
        <p:nvSpPr>
          <p:cNvPr name="TextBox 46" id="46"/>
          <p:cNvSpPr txBox="true"/>
          <p:nvPr/>
        </p:nvSpPr>
        <p:spPr>
          <a:xfrm rot="0">
            <a:off x="551089" y="9548011"/>
            <a:ext cx="5817104" cy="148590"/>
          </a:xfrm>
          <a:prstGeom prst="rect">
            <a:avLst/>
          </a:prstGeom>
        </p:spPr>
        <p:txBody>
          <a:bodyPr anchor="t" rtlCol="false" tIns="0" lIns="0" bIns="0" rIns="0">
            <a:spAutoFit/>
          </a:bodyPr>
          <a:lstStyle/>
          <a:p>
            <a:pPr algn="r">
              <a:lnSpc>
                <a:spcPts val="1260"/>
              </a:lnSpc>
              <a:spcBef>
                <a:spcPct val="0"/>
              </a:spcBef>
            </a:pPr>
            <a:r>
              <a:rPr lang="en-US" sz="900">
                <a:solidFill>
                  <a:srgbClr val="000000"/>
                </a:solidFill>
                <a:latin typeface="Noto Serif Japanese"/>
                <a:ea typeface="Noto Serif Japanese"/>
                <a:cs typeface="Noto Serif Japanese"/>
                <a:sym typeface="Noto Serif Japanese"/>
              </a:rPr>
              <a:t>複雑なエレガントさと果実の力強さを備えたポテンシャルワイン ｜（フランス・ブルゴーニュ）</a:t>
            </a:r>
          </a:p>
        </p:txBody>
      </p:sp>
      <p:sp>
        <p:nvSpPr>
          <p:cNvPr name="TextBox 47" id="47"/>
          <p:cNvSpPr txBox="true"/>
          <p:nvPr/>
        </p:nvSpPr>
        <p:spPr>
          <a:xfrm rot="0">
            <a:off x="398689" y="1779073"/>
            <a:ext cx="5817104"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Japanese"/>
                <a:ea typeface="Noto Serif Japanese"/>
                <a:cs typeface="Noto Serif Japanese"/>
                <a:sym typeface="Noto Serif Japanese"/>
              </a:rPr>
              <a:t>ワイン名 / 造り手名 /（日本語）</a:t>
            </a:r>
          </a:p>
        </p:txBody>
      </p:sp>
      <p:sp>
        <p:nvSpPr>
          <p:cNvPr name="TextBox 48" id="48"/>
          <p:cNvSpPr txBox="true"/>
          <p:nvPr/>
        </p:nvSpPr>
        <p:spPr>
          <a:xfrm rot="0">
            <a:off x="398689" y="1564003"/>
            <a:ext cx="5280913"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Japanese"/>
                <a:ea typeface="Noto Serif Japanese"/>
                <a:cs typeface="Noto Serif Japanese"/>
                <a:sym typeface="Noto Serif Japanese"/>
              </a:rPr>
              <a:t>Vintage /  Wine name / Wine Maker (Alphabet)</a:t>
            </a:r>
          </a:p>
        </p:txBody>
      </p:sp>
      <p:sp>
        <p:nvSpPr>
          <p:cNvPr name="TextBox 49" id="49"/>
          <p:cNvSpPr txBox="true"/>
          <p:nvPr/>
        </p:nvSpPr>
        <p:spPr>
          <a:xfrm rot="0">
            <a:off x="5880128" y="1779073"/>
            <a:ext cx="1051196" cy="198120"/>
          </a:xfrm>
          <a:prstGeom prst="rect">
            <a:avLst/>
          </a:prstGeom>
        </p:spPr>
        <p:txBody>
          <a:bodyPr anchor="t" rtlCol="false" tIns="0" lIns="0" bIns="0" rIns="0">
            <a:spAutoFit/>
          </a:bodyPr>
          <a:lstStyle/>
          <a:p>
            <a:pPr algn="r">
              <a:lnSpc>
                <a:spcPts val="1679"/>
              </a:lnSpc>
              <a:spcBef>
                <a:spcPct val="0"/>
              </a:spcBef>
            </a:pPr>
            <a:r>
              <a:rPr lang="en-US" sz="1200">
                <a:solidFill>
                  <a:srgbClr val="000000"/>
                </a:solidFill>
                <a:latin typeface="Noto Serif Japanese"/>
                <a:ea typeface="Noto Serif Japanese"/>
                <a:cs typeface="Noto Serif Japanese"/>
                <a:sym typeface="Noto Serif Japanese"/>
              </a:rPr>
              <a:t>値段</a:t>
            </a:r>
          </a:p>
        </p:txBody>
      </p:sp>
      <p:sp>
        <p:nvSpPr>
          <p:cNvPr name="TextBox 50" id="50"/>
          <p:cNvSpPr txBox="true"/>
          <p:nvPr/>
        </p:nvSpPr>
        <p:spPr>
          <a:xfrm rot="0">
            <a:off x="4739701" y="1958143"/>
            <a:ext cx="1666026" cy="148590"/>
          </a:xfrm>
          <a:prstGeom prst="rect">
            <a:avLst/>
          </a:prstGeom>
        </p:spPr>
        <p:txBody>
          <a:bodyPr anchor="t" rtlCol="false" tIns="0" lIns="0" bIns="0" rIns="0">
            <a:spAutoFit/>
          </a:bodyPr>
          <a:lstStyle/>
          <a:p>
            <a:pPr algn="r">
              <a:lnSpc>
                <a:spcPts val="1260"/>
              </a:lnSpc>
              <a:spcBef>
                <a:spcPct val="0"/>
              </a:spcBef>
            </a:pPr>
            <a:r>
              <a:rPr lang="en-US" sz="900">
                <a:solidFill>
                  <a:srgbClr val="000000"/>
                </a:solidFill>
                <a:latin typeface="Noto Serif Japanese"/>
                <a:ea typeface="Noto Serif Japanese"/>
                <a:cs typeface="Noto Serif Japanese"/>
                <a:sym typeface="Noto Serif Japanese"/>
              </a:rPr>
              <a:t>コメント | </a:t>
            </a:r>
            <a:r>
              <a:rPr lang="en-US" sz="900">
                <a:solidFill>
                  <a:srgbClr val="000000"/>
                </a:solidFill>
                <a:latin typeface="Noto Serif Japanese"/>
                <a:ea typeface="Noto Serif Japanese"/>
                <a:cs typeface="Noto Serif Japanese"/>
                <a:sym typeface="Noto Serif Japanese"/>
              </a:rPr>
              <a:t> (国・地域)</a:t>
            </a:r>
          </a:p>
        </p:txBody>
      </p:sp>
      <p:sp>
        <p:nvSpPr>
          <p:cNvPr name="AutoShape 51" id="51"/>
          <p:cNvSpPr/>
          <p:nvPr/>
        </p:nvSpPr>
        <p:spPr>
          <a:xfrm flipV="true">
            <a:off x="3087618" y="985490"/>
            <a:ext cx="1384765" cy="2381"/>
          </a:xfrm>
          <a:prstGeom prst="line">
            <a:avLst/>
          </a:prstGeom>
          <a:ln cap="flat" w="9525">
            <a:solidFill>
              <a:srgbClr val="000000"/>
            </a:solidFill>
            <a:prstDash val="solid"/>
            <a:headEnd type="none" len="sm" w="sm"/>
            <a:tailEnd type="none" len="sm" w="sm"/>
          </a:ln>
        </p:spPr>
      </p:sp>
      <p:grpSp>
        <p:nvGrpSpPr>
          <p:cNvPr name="Group 52" id="52"/>
          <p:cNvGrpSpPr/>
          <p:nvPr/>
        </p:nvGrpSpPr>
        <p:grpSpPr>
          <a:xfrm rot="0">
            <a:off x="3290349" y="791620"/>
            <a:ext cx="979302" cy="387741"/>
            <a:chOff x="0" y="0"/>
            <a:chExt cx="350960" cy="138958"/>
          </a:xfrm>
        </p:grpSpPr>
        <p:sp>
          <p:nvSpPr>
            <p:cNvPr name="Freeform 53" id="53"/>
            <p:cNvSpPr/>
            <p:nvPr/>
          </p:nvSpPr>
          <p:spPr>
            <a:xfrm flipH="false" flipV="false" rot="0">
              <a:off x="0" y="0"/>
              <a:ext cx="350960" cy="138958"/>
            </a:xfrm>
            <a:custGeom>
              <a:avLst/>
              <a:gdLst/>
              <a:ahLst/>
              <a:cxnLst/>
              <a:rect r="r" b="b" t="t" l="l"/>
              <a:pathLst>
                <a:path h="138958" w="350960">
                  <a:moveTo>
                    <a:pt x="0" y="0"/>
                  </a:moveTo>
                  <a:lnTo>
                    <a:pt x="350960" y="0"/>
                  </a:lnTo>
                  <a:lnTo>
                    <a:pt x="350960" y="138958"/>
                  </a:lnTo>
                  <a:lnTo>
                    <a:pt x="0" y="138958"/>
                  </a:lnTo>
                  <a:close/>
                </a:path>
              </a:pathLst>
            </a:custGeom>
            <a:solidFill>
              <a:srgbClr val="FFFFFF"/>
            </a:solidFill>
          </p:spPr>
        </p:sp>
        <p:sp>
          <p:nvSpPr>
            <p:cNvPr name="TextBox 54" id="54"/>
            <p:cNvSpPr txBox="true"/>
            <p:nvPr/>
          </p:nvSpPr>
          <p:spPr>
            <a:xfrm>
              <a:off x="0" y="-19050"/>
              <a:ext cx="350960" cy="158008"/>
            </a:xfrm>
            <a:prstGeom prst="rect">
              <a:avLst/>
            </a:prstGeom>
          </p:spPr>
          <p:txBody>
            <a:bodyPr anchor="ctr" rtlCol="false" tIns="50800" lIns="50800" bIns="50800" rIns="50800"/>
            <a:lstStyle/>
            <a:p>
              <a:pPr algn="ctr">
                <a:lnSpc>
                  <a:spcPts val="1960"/>
                </a:lnSpc>
                <a:spcBef>
                  <a:spcPct val="0"/>
                </a:spcBef>
              </a:pPr>
            </a:p>
          </p:txBody>
        </p:sp>
      </p:grpSp>
      <p:sp>
        <p:nvSpPr>
          <p:cNvPr name="TextBox 55" id="55"/>
          <p:cNvSpPr txBox="true"/>
          <p:nvPr/>
        </p:nvSpPr>
        <p:spPr>
          <a:xfrm rot="0">
            <a:off x="3319708" y="876905"/>
            <a:ext cx="920584" cy="198120"/>
          </a:xfrm>
          <a:prstGeom prst="rect">
            <a:avLst/>
          </a:prstGeom>
        </p:spPr>
        <p:txBody>
          <a:bodyPr anchor="t" rtlCol="false" tIns="0" lIns="0" bIns="0" rIns="0">
            <a:spAutoFit/>
          </a:bodyPr>
          <a:lstStyle/>
          <a:p>
            <a:pPr algn="ctr">
              <a:lnSpc>
                <a:spcPts val="1679"/>
              </a:lnSpc>
              <a:spcBef>
                <a:spcPct val="0"/>
              </a:spcBef>
            </a:pPr>
            <a:r>
              <a:rPr lang="en-US" sz="1200">
                <a:solidFill>
                  <a:srgbClr val="000000"/>
                </a:solidFill>
                <a:latin typeface="Noto Serif Japanese"/>
                <a:ea typeface="Noto Serif Japanese"/>
                <a:cs typeface="Noto Serif Japanese"/>
                <a:sym typeface="Noto Serif Japanese"/>
              </a:rPr>
              <a:t>赤ワイン</a:t>
            </a:r>
          </a:p>
        </p:txBody>
      </p:sp>
      <p:sp>
        <p:nvSpPr>
          <p:cNvPr name="TextBox 56" id="56"/>
          <p:cNvSpPr txBox="true"/>
          <p:nvPr/>
        </p:nvSpPr>
        <p:spPr>
          <a:xfrm rot="0">
            <a:off x="2084239" y="150785"/>
            <a:ext cx="3391521" cy="637550"/>
          </a:xfrm>
          <a:prstGeom prst="rect">
            <a:avLst/>
          </a:prstGeom>
        </p:spPr>
        <p:txBody>
          <a:bodyPr anchor="t" rtlCol="false" tIns="0" lIns="0" bIns="0" rIns="0">
            <a:spAutoFit/>
          </a:bodyPr>
          <a:lstStyle/>
          <a:p>
            <a:pPr algn="ctr">
              <a:lnSpc>
                <a:spcPts val="5284"/>
              </a:lnSpc>
              <a:spcBef>
                <a:spcPct val="0"/>
              </a:spcBef>
            </a:pPr>
            <a:r>
              <a:rPr lang="en-US" sz="3774">
                <a:solidFill>
                  <a:srgbClr val="000000"/>
                </a:solidFill>
                <a:latin typeface="Noto Serif Japanese"/>
                <a:ea typeface="Noto Serif Japanese"/>
                <a:cs typeface="Noto Serif Japanese"/>
                <a:sym typeface="Noto Serif Japanese"/>
              </a:rPr>
              <a:t>Red Wine</a:t>
            </a:r>
          </a:p>
        </p:txBody>
      </p:sp>
      <p:sp>
        <p:nvSpPr>
          <p:cNvPr name="TextBox 57" id="57"/>
          <p:cNvSpPr txBox="true"/>
          <p:nvPr/>
        </p:nvSpPr>
        <p:spPr>
          <a:xfrm rot="0">
            <a:off x="4653586" y="10202080"/>
            <a:ext cx="2650026" cy="174625"/>
          </a:xfrm>
          <a:prstGeom prst="rect">
            <a:avLst/>
          </a:prstGeom>
        </p:spPr>
        <p:txBody>
          <a:bodyPr anchor="t" rtlCol="false" tIns="0" lIns="0" bIns="0" rIns="0">
            <a:spAutoFit/>
          </a:bodyPr>
          <a:lstStyle/>
          <a:p>
            <a:pPr algn="ctr">
              <a:lnSpc>
                <a:spcPts val="1400"/>
              </a:lnSpc>
              <a:spcBef>
                <a:spcPct val="0"/>
              </a:spcBef>
            </a:pPr>
            <a:r>
              <a:rPr lang="en-US" sz="1000">
                <a:solidFill>
                  <a:srgbClr val="000000"/>
                </a:solidFill>
                <a:latin typeface="Noto Serif Japanese"/>
                <a:ea typeface="Noto Serif Japanese"/>
                <a:cs typeface="Noto Serif Japanese"/>
                <a:sym typeface="Noto Serif Japanese"/>
              </a:rPr>
              <a:t>価格は税込みです。   -Tax include</a:t>
            </a:r>
          </a:p>
        </p:txBody>
      </p:sp>
    </p:spTree>
  </p:cSld>
  <p:clrMapOvr>
    <a:masterClrMapping/>
  </p:clrMapOvr>
</p:sld>
</file>

<file path=ppt/slides/slide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AutoShape 2" id="2"/>
          <p:cNvSpPr/>
          <p:nvPr/>
        </p:nvSpPr>
        <p:spPr>
          <a:xfrm>
            <a:off x="3524017" y="10324114"/>
            <a:ext cx="511967" cy="0"/>
          </a:xfrm>
          <a:prstGeom prst="line">
            <a:avLst/>
          </a:prstGeom>
          <a:ln cap="flat" w="9525">
            <a:solidFill>
              <a:srgbClr val="000000"/>
            </a:solidFill>
            <a:prstDash val="solid"/>
            <a:headEnd type="none" len="sm" w="sm"/>
            <a:tailEnd type="none" len="sm" w="sm"/>
          </a:ln>
        </p:spPr>
      </p:sp>
      <p:grpSp>
        <p:nvGrpSpPr>
          <p:cNvPr name="Group 3" id="3"/>
          <p:cNvGrpSpPr/>
          <p:nvPr/>
        </p:nvGrpSpPr>
        <p:grpSpPr>
          <a:xfrm rot="0">
            <a:off x="3665007" y="10172294"/>
            <a:ext cx="229987" cy="303641"/>
            <a:chOff x="0" y="0"/>
            <a:chExt cx="82422" cy="108818"/>
          </a:xfrm>
        </p:grpSpPr>
        <p:sp>
          <p:nvSpPr>
            <p:cNvPr name="Freeform 4" id="4"/>
            <p:cNvSpPr/>
            <p:nvPr/>
          </p:nvSpPr>
          <p:spPr>
            <a:xfrm flipH="false" flipV="false" rot="0">
              <a:off x="0" y="0"/>
              <a:ext cx="82422" cy="108818"/>
            </a:xfrm>
            <a:custGeom>
              <a:avLst/>
              <a:gdLst/>
              <a:ahLst/>
              <a:cxnLst/>
              <a:rect r="r" b="b" t="t" l="l"/>
              <a:pathLst>
                <a:path h="108818" w="82422">
                  <a:moveTo>
                    <a:pt x="41211" y="0"/>
                  </a:moveTo>
                  <a:lnTo>
                    <a:pt x="41211" y="0"/>
                  </a:lnTo>
                  <a:cubicBezTo>
                    <a:pt x="52141" y="0"/>
                    <a:pt x="62623" y="4342"/>
                    <a:pt x="70352" y="12070"/>
                  </a:cubicBezTo>
                  <a:cubicBezTo>
                    <a:pt x="78080" y="19799"/>
                    <a:pt x="82422" y="30281"/>
                    <a:pt x="82422" y="41211"/>
                  </a:cubicBezTo>
                  <a:lnTo>
                    <a:pt x="82422" y="67607"/>
                  </a:lnTo>
                  <a:cubicBezTo>
                    <a:pt x="82422" y="90367"/>
                    <a:pt x="63971" y="108818"/>
                    <a:pt x="41211" y="108818"/>
                  </a:cubicBezTo>
                  <a:lnTo>
                    <a:pt x="41211" y="108818"/>
                  </a:lnTo>
                  <a:cubicBezTo>
                    <a:pt x="18451" y="108818"/>
                    <a:pt x="0" y="90367"/>
                    <a:pt x="0" y="67607"/>
                  </a:cubicBezTo>
                  <a:lnTo>
                    <a:pt x="0" y="41211"/>
                  </a:lnTo>
                  <a:cubicBezTo>
                    <a:pt x="0" y="18451"/>
                    <a:pt x="18451" y="0"/>
                    <a:pt x="41211" y="0"/>
                  </a:cubicBezTo>
                  <a:close/>
                </a:path>
              </a:pathLst>
            </a:custGeom>
            <a:solidFill>
              <a:srgbClr val="FFFFFF"/>
            </a:solidFill>
          </p:spPr>
        </p:sp>
        <p:sp>
          <p:nvSpPr>
            <p:cNvPr name="TextBox 5" id="5"/>
            <p:cNvSpPr txBox="true"/>
            <p:nvPr/>
          </p:nvSpPr>
          <p:spPr>
            <a:xfrm>
              <a:off x="0" y="-28575"/>
              <a:ext cx="82422" cy="137393"/>
            </a:xfrm>
            <a:prstGeom prst="rect">
              <a:avLst/>
            </a:prstGeom>
          </p:spPr>
          <p:txBody>
            <a:bodyPr anchor="ctr" rtlCol="false" tIns="50800" lIns="50800" bIns="50800" rIns="50800"/>
            <a:lstStyle/>
            <a:p>
              <a:pPr algn="ctr">
                <a:lnSpc>
                  <a:spcPts val="1679"/>
                </a:lnSpc>
              </a:pPr>
            </a:p>
          </p:txBody>
        </p:sp>
      </p:grpSp>
      <p:sp>
        <p:nvSpPr>
          <p:cNvPr name="TextBox 6" id="6"/>
          <p:cNvSpPr txBox="true"/>
          <p:nvPr/>
        </p:nvSpPr>
        <p:spPr>
          <a:xfrm rot="0">
            <a:off x="3745100" y="10219598"/>
            <a:ext cx="152400" cy="180975"/>
          </a:xfrm>
          <a:prstGeom prst="rect">
            <a:avLst/>
          </a:prstGeom>
        </p:spPr>
        <p:txBody>
          <a:bodyPr anchor="t" rtlCol="false" tIns="0" lIns="0" bIns="0" rIns="0" wrap="none">
            <a:spAutoFit/>
          </a:bodyPr>
          <a:lstStyle/>
          <a:p>
            <a:pPr algn="ctr">
              <a:lnSpc>
                <a:spcPts val="1400"/>
              </a:lnSpc>
              <a:spcBef>
                <a:spcPct val="0"/>
              </a:spcBef>
            </a:pPr>
            <a:r>
              <a:rPr lang="en-US" sz="1000">
                <a:solidFill>
                  <a:srgbClr val="000000"/>
                </a:solidFill>
                <a:latin typeface="Noto Serif"/>
                <a:ea typeface="Noto Serif"/>
                <a:cs typeface="Noto Serif"/>
                <a:sym typeface="Noto Serif"/>
              </a:rPr>
              <a:t>7</a:t>
            </a:r>
          </a:p>
        </p:txBody>
      </p:sp>
      <p:sp>
        <p:nvSpPr>
          <p:cNvPr name="TextBox 7" id="7"/>
          <p:cNvSpPr txBox="true"/>
          <p:nvPr/>
        </p:nvSpPr>
        <p:spPr>
          <a:xfrm rot="0">
            <a:off x="479089" y="2424610"/>
            <a:ext cx="5496129"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Japanese"/>
                <a:ea typeface="Noto Serif Japanese"/>
                <a:cs typeface="Noto Serif Japanese"/>
                <a:sym typeface="Noto Serif Japanese"/>
              </a:rPr>
              <a:t>リモンチェッロ・クラッシコ</a:t>
            </a:r>
            <a:r>
              <a:rPr lang="en-US" sz="1200">
                <a:solidFill>
                  <a:srgbClr val="000000"/>
                </a:solidFill>
                <a:latin typeface="Noto Serif Japanese"/>
                <a:ea typeface="Noto Serif Japanese"/>
                <a:cs typeface="Noto Serif Japanese"/>
                <a:sym typeface="Noto Serif Japanese"/>
              </a:rPr>
              <a:t> / リクオレリア・オイジー</a:t>
            </a:r>
          </a:p>
        </p:txBody>
      </p:sp>
      <p:sp>
        <p:nvSpPr>
          <p:cNvPr name="TextBox 8" id="8"/>
          <p:cNvSpPr txBox="true"/>
          <p:nvPr/>
        </p:nvSpPr>
        <p:spPr>
          <a:xfrm rot="0">
            <a:off x="398689" y="2209540"/>
            <a:ext cx="5280913"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a:ea typeface="Noto Serif"/>
                <a:cs typeface="Noto Serif"/>
                <a:sym typeface="Noto Serif"/>
              </a:rPr>
              <a:t>Lim</a:t>
            </a:r>
            <a:r>
              <a:rPr lang="en-US" sz="1200">
                <a:solidFill>
                  <a:srgbClr val="000000"/>
                </a:solidFill>
                <a:latin typeface="Noto Serif"/>
                <a:ea typeface="Noto Serif"/>
                <a:cs typeface="Noto Serif"/>
                <a:sym typeface="Noto Serif"/>
              </a:rPr>
              <a:t>oncello Classico / Liquoreria Oisy</a:t>
            </a:r>
          </a:p>
        </p:txBody>
      </p:sp>
      <p:sp>
        <p:nvSpPr>
          <p:cNvPr name="TextBox 9" id="9"/>
          <p:cNvSpPr txBox="true"/>
          <p:nvPr/>
        </p:nvSpPr>
        <p:spPr>
          <a:xfrm rot="0">
            <a:off x="5880128" y="2424610"/>
            <a:ext cx="1051196" cy="198120"/>
          </a:xfrm>
          <a:prstGeom prst="rect">
            <a:avLst/>
          </a:prstGeom>
        </p:spPr>
        <p:txBody>
          <a:bodyPr anchor="t" rtlCol="false" tIns="0" lIns="0" bIns="0" rIns="0">
            <a:spAutoFit/>
          </a:bodyPr>
          <a:lstStyle/>
          <a:p>
            <a:pPr algn="r">
              <a:lnSpc>
                <a:spcPts val="1679"/>
              </a:lnSpc>
              <a:spcBef>
                <a:spcPct val="0"/>
              </a:spcBef>
            </a:pPr>
            <a:r>
              <a:rPr lang="en-US" sz="1200">
                <a:solidFill>
                  <a:srgbClr val="000000"/>
                </a:solidFill>
                <a:latin typeface="Noto Serif"/>
                <a:ea typeface="Noto Serif"/>
                <a:cs typeface="Noto Serif"/>
                <a:sym typeface="Noto Serif"/>
              </a:rPr>
              <a:t>￥900/Glass</a:t>
            </a:r>
          </a:p>
        </p:txBody>
      </p:sp>
      <p:sp>
        <p:nvSpPr>
          <p:cNvPr name="TextBox 10" id="10"/>
          <p:cNvSpPr txBox="true"/>
          <p:nvPr/>
        </p:nvSpPr>
        <p:spPr>
          <a:xfrm rot="0">
            <a:off x="551089" y="2641780"/>
            <a:ext cx="5817104" cy="148590"/>
          </a:xfrm>
          <a:prstGeom prst="rect">
            <a:avLst/>
          </a:prstGeom>
        </p:spPr>
        <p:txBody>
          <a:bodyPr anchor="t" rtlCol="false" tIns="0" lIns="0" bIns="0" rIns="0">
            <a:spAutoFit/>
          </a:bodyPr>
          <a:lstStyle/>
          <a:p>
            <a:pPr algn="r">
              <a:lnSpc>
                <a:spcPts val="1260"/>
              </a:lnSpc>
              <a:spcBef>
                <a:spcPct val="0"/>
              </a:spcBef>
            </a:pPr>
            <a:r>
              <a:rPr lang="en-US" sz="900">
                <a:solidFill>
                  <a:srgbClr val="000000"/>
                </a:solidFill>
                <a:latin typeface="Noto Serif Japanese"/>
                <a:ea typeface="Noto Serif Japanese"/>
                <a:cs typeface="Noto Serif Japanese"/>
                <a:sym typeface="Noto Serif Japanese"/>
              </a:rPr>
              <a:t>（レモンの皮を漬け込んだ爽やかなリキュール｜イタリア・アマルフィ｜甘口）</a:t>
            </a:r>
          </a:p>
        </p:txBody>
      </p:sp>
      <p:sp>
        <p:nvSpPr>
          <p:cNvPr name="TextBox 11" id="11"/>
          <p:cNvSpPr txBox="true"/>
          <p:nvPr/>
        </p:nvSpPr>
        <p:spPr>
          <a:xfrm rot="0">
            <a:off x="398689" y="1736771"/>
            <a:ext cx="5817104"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Japanese"/>
                <a:ea typeface="Noto Serif Japanese"/>
                <a:cs typeface="Noto Serif Japanese"/>
                <a:sym typeface="Noto Serif Japanese"/>
              </a:rPr>
              <a:t>ワイン名 / 造り手名 /（日本語）</a:t>
            </a:r>
          </a:p>
        </p:txBody>
      </p:sp>
      <p:sp>
        <p:nvSpPr>
          <p:cNvPr name="TextBox 12" id="12"/>
          <p:cNvSpPr txBox="true"/>
          <p:nvPr/>
        </p:nvSpPr>
        <p:spPr>
          <a:xfrm rot="0">
            <a:off x="398689" y="1521701"/>
            <a:ext cx="5280913"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a:ea typeface="Noto Serif"/>
                <a:cs typeface="Noto Serif"/>
                <a:sym typeface="Noto Serif"/>
              </a:rPr>
              <a:t>Vintage /  Wine name / Wine Maker (Alphabet)</a:t>
            </a:r>
          </a:p>
        </p:txBody>
      </p:sp>
      <p:sp>
        <p:nvSpPr>
          <p:cNvPr name="TextBox 13" id="13"/>
          <p:cNvSpPr txBox="true"/>
          <p:nvPr/>
        </p:nvSpPr>
        <p:spPr>
          <a:xfrm rot="0">
            <a:off x="5880128" y="1736771"/>
            <a:ext cx="1051196" cy="198120"/>
          </a:xfrm>
          <a:prstGeom prst="rect">
            <a:avLst/>
          </a:prstGeom>
        </p:spPr>
        <p:txBody>
          <a:bodyPr anchor="t" rtlCol="false" tIns="0" lIns="0" bIns="0" rIns="0">
            <a:spAutoFit/>
          </a:bodyPr>
          <a:lstStyle/>
          <a:p>
            <a:pPr algn="r">
              <a:lnSpc>
                <a:spcPts val="1679"/>
              </a:lnSpc>
              <a:spcBef>
                <a:spcPct val="0"/>
              </a:spcBef>
            </a:pPr>
            <a:r>
              <a:rPr lang="en-US" sz="1200">
                <a:solidFill>
                  <a:srgbClr val="000000"/>
                </a:solidFill>
                <a:latin typeface="Noto Serif Japanese"/>
                <a:ea typeface="Noto Serif Japanese"/>
                <a:cs typeface="Noto Serif Japanese"/>
                <a:sym typeface="Noto Serif Japanese"/>
              </a:rPr>
              <a:t>値段</a:t>
            </a:r>
          </a:p>
        </p:txBody>
      </p:sp>
      <p:sp>
        <p:nvSpPr>
          <p:cNvPr name="TextBox 14" id="14"/>
          <p:cNvSpPr txBox="true"/>
          <p:nvPr/>
        </p:nvSpPr>
        <p:spPr>
          <a:xfrm rot="0">
            <a:off x="4653586" y="1915841"/>
            <a:ext cx="1752140" cy="148590"/>
          </a:xfrm>
          <a:prstGeom prst="rect">
            <a:avLst/>
          </a:prstGeom>
        </p:spPr>
        <p:txBody>
          <a:bodyPr anchor="t" rtlCol="false" tIns="0" lIns="0" bIns="0" rIns="0">
            <a:spAutoFit/>
          </a:bodyPr>
          <a:lstStyle/>
          <a:p>
            <a:pPr algn="r">
              <a:lnSpc>
                <a:spcPts val="1260"/>
              </a:lnSpc>
              <a:spcBef>
                <a:spcPct val="0"/>
              </a:spcBef>
            </a:pPr>
            <a:r>
              <a:rPr lang="en-US" sz="900">
                <a:solidFill>
                  <a:srgbClr val="000000"/>
                </a:solidFill>
                <a:latin typeface="Noto Serif Japanese"/>
                <a:ea typeface="Noto Serif Japanese"/>
                <a:cs typeface="Noto Serif Japanese"/>
                <a:sym typeface="Noto Serif Japanese"/>
              </a:rPr>
              <a:t> </a:t>
            </a:r>
            <a:r>
              <a:rPr lang="en-US" sz="900">
                <a:solidFill>
                  <a:srgbClr val="000000"/>
                </a:solidFill>
                <a:latin typeface="Noto Serif Japanese"/>
                <a:ea typeface="Noto Serif Japanese"/>
                <a:cs typeface="Noto Serif Japanese"/>
                <a:sym typeface="Noto Serif Japanese"/>
              </a:rPr>
              <a:t>コメント |</a:t>
            </a:r>
            <a:r>
              <a:rPr lang="en-US" sz="900">
                <a:solidFill>
                  <a:srgbClr val="000000"/>
                </a:solidFill>
                <a:latin typeface="Noto Serif Japanese"/>
                <a:ea typeface="Noto Serif Japanese"/>
                <a:cs typeface="Noto Serif Japanese"/>
                <a:sym typeface="Noto Serif Japanese"/>
              </a:rPr>
              <a:t> (国・地域)</a:t>
            </a:r>
          </a:p>
        </p:txBody>
      </p:sp>
      <p:sp>
        <p:nvSpPr>
          <p:cNvPr name="TextBox 15" id="15"/>
          <p:cNvSpPr txBox="true"/>
          <p:nvPr/>
        </p:nvSpPr>
        <p:spPr>
          <a:xfrm rot="0">
            <a:off x="479089" y="3275176"/>
            <a:ext cx="5496129"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Japanese"/>
                <a:ea typeface="Noto Serif Japanese"/>
                <a:cs typeface="Noto Serif Japanese"/>
                <a:sym typeface="Noto Serif Japanese"/>
              </a:rPr>
              <a:t>アマーロ・トラディツィオナーレ</a:t>
            </a:r>
            <a:r>
              <a:rPr lang="en-US" sz="1200">
                <a:solidFill>
                  <a:srgbClr val="000000"/>
                </a:solidFill>
                <a:latin typeface="Noto Serif Japanese"/>
                <a:ea typeface="Noto Serif Japanese"/>
                <a:cs typeface="Noto Serif Japanese"/>
                <a:sym typeface="Noto Serif Japanese"/>
              </a:rPr>
              <a:t> / カーサ・オイジー</a:t>
            </a:r>
          </a:p>
        </p:txBody>
      </p:sp>
      <p:sp>
        <p:nvSpPr>
          <p:cNvPr name="TextBox 16" id="16"/>
          <p:cNvSpPr txBox="true"/>
          <p:nvPr/>
        </p:nvSpPr>
        <p:spPr>
          <a:xfrm rot="0">
            <a:off x="398689" y="3060106"/>
            <a:ext cx="5280913"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a:ea typeface="Noto Serif"/>
                <a:cs typeface="Noto Serif"/>
                <a:sym typeface="Noto Serif"/>
              </a:rPr>
              <a:t>Amar</a:t>
            </a:r>
            <a:r>
              <a:rPr lang="en-US" sz="1200">
                <a:solidFill>
                  <a:srgbClr val="000000"/>
                </a:solidFill>
                <a:latin typeface="Noto Serif"/>
                <a:ea typeface="Noto Serif"/>
                <a:cs typeface="Noto Serif"/>
                <a:sym typeface="Noto Serif"/>
              </a:rPr>
              <a:t>o Tradizionale / Casa Oisy</a:t>
            </a:r>
          </a:p>
        </p:txBody>
      </p:sp>
      <p:sp>
        <p:nvSpPr>
          <p:cNvPr name="TextBox 17" id="17"/>
          <p:cNvSpPr txBox="true"/>
          <p:nvPr/>
        </p:nvSpPr>
        <p:spPr>
          <a:xfrm rot="0">
            <a:off x="5880128" y="3275176"/>
            <a:ext cx="1051196" cy="198120"/>
          </a:xfrm>
          <a:prstGeom prst="rect">
            <a:avLst/>
          </a:prstGeom>
        </p:spPr>
        <p:txBody>
          <a:bodyPr anchor="t" rtlCol="false" tIns="0" lIns="0" bIns="0" rIns="0">
            <a:spAutoFit/>
          </a:bodyPr>
          <a:lstStyle/>
          <a:p>
            <a:pPr algn="r">
              <a:lnSpc>
                <a:spcPts val="1679"/>
              </a:lnSpc>
              <a:spcBef>
                <a:spcPct val="0"/>
              </a:spcBef>
            </a:pPr>
            <a:r>
              <a:rPr lang="en-US" sz="1200">
                <a:solidFill>
                  <a:srgbClr val="000000"/>
                </a:solidFill>
                <a:latin typeface="Noto Serif"/>
                <a:ea typeface="Noto Serif"/>
                <a:cs typeface="Noto Serif"/>
                <a:sym typeface="Noto Serif"/>
              </a:rPr>
              <a:t>￥900/Glass</a:t>
            </a:r>
          </a:p>
        </p:txBody>
      </p:sp>
      <p:sp>
        <p:nvSpPr>
          <p:cNvPr name="TextBox 18" id="18"/>
          <p:cNvSpPr txBox="true"/>
          <p:nvPr/>
        </p:nvSpPr>
        <p:spPr>
          <a:xfrm rot="0">
            <a:off x="551089" y="3492346"/>
            <a:ext cx="5817104" cy="148590"/>
          </a:xfrm>
          <a:prstGeom prst="rect">
            <a:avLst/>
          </a:prstGeom>
        </p:spPr>
        <p:txBody>
          <a:bodyPr anchor="t" rtlCol="false" tIns="0" lIns="0" bIns="0" rIns="0">
            <a:spAutoFit/>
          </a:bodyPr>
          <a:lstStyle/>
          <a:p>
            <a:pPr algn="r">
              <a:lnSpc>
                <a:spcPts val="1260"/>
              </a:lnSpc>
              <a:spcBef>
                <a:spcPct val="0"/>
              </a:spcBef>
            </a:pPr>
            <a:r>
              <a:rPr lang="en-US" sz="900">
                <a:solidFill>
                  <a:srgbClr val="000000"/>
                </a:solidFill>
                <a:latin typeface="Noto Serif Japanese"/>
                <a:ea typeface="Noto Serif Japanese"/>
                <a:cs typeface="Noto Serif Japanese"/>
                <a:sym typeface="Noto Serif Japanese"/>
              </a:rPr>
              <a:t>（薬草やスパイスを配合したビターなリキュール｜イタリア・ミラノ｜ビター）</a:t>
            </a:r>
          </a:p>
        </p:txBody>
      </p:sp>
      <p:sp>
        <p:nvSpPr>
          <p:cNvPr name="TextBox 19" id="19"/>
          <p:cNvSpPr txBox="true"/>
          <p:nvPr/>
        </p:nvSpPr>
        <p:spPr>
          <a:xfrm rot="0">
            <a:off x="479089" y="4125743"/>
            <a:ext cx="5496129"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Japanese"/>
                <a:ea typeface="Noto Serif Japanese"/>
                <a:cs typeface="Noto Serif Japanese"/>
                <a:sym typeface="Noto Serif Japanese"/>
              </a:rPr>
              <a:t>ロン・アニェホ・レゼルヴァ / オイジー・デスティレリア</a:t>
            </a:r>
          </a:p>
        </p:txBody>
      </p:sp>
      <p:sp>
        <p:nvSpPr>
          <p:cNvPr name="TextBox 20" id="20"/>
          <p:cNvSpPr txBox="true"/>
          <p:nvPr/>
        </p:nvSpPr>
        <p:spPr>
          <a:xfrm rot="0">
            <a:off x="398689" y="3910673"/>
            <a:ext cx="5280913"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a:ea typeface="Noto Serif"/>
                <a:cs typeface="Noto Serif"/>
                <a:sym typeface="Noto Serif"/>
              </a:rPr>
              <a:t>R</a:t>
            </a:r>
            <a:r>
              <a:rPr lang="en-US" sz="1200">
                <a:solidFill>
                  <a:srgbClr val="000000"/>
                </a:solidFill>
                <a:latin typeface="Noto Serif"/>
                <a:ea typeface="Noto Serif"/>
                <a:cs typeface="Noto Serif"/>
                <a:sym typeface="Noto Serif"/>
              </a:rPr>
              <a:t>on Añejo Reserva / Oisy Destilería</a:t>
            </a:r>
          </a:p>
        </p:txBody>
      </p:sp>
      <p:sp>
        <p:nvSpPr>
          <p:cNvPr name="TextBox 21" id="21"/>
          <p:cNvSpPr txBox="true"/>
          <p:nvPr/>
        </p:nvSpPr>
        <p:spPr>
          <a:xfrm rot="0">
            <a:off x="5880128" y="4125743"/>
            <a:ext cx="1051196" cy="198120"/>
          </a:xfrm>
          <a:prstGeom prst="rect">
            <a:avLst/>
          </a:prstGeom>
        </p:spPr>
        <p:txBody>
          <a:bodyPr anchor="t" rtlCol="false" tIns="0" lIns="0" bIns="0" rIns="0">
            <a:spAutoFit/>
          </a:bodyPr>
          <a:lstStyle/>
          <a:p>
            <a:pPr algn="r">
              <a:lnSpc>
                <a:spcPts val="1679"/>
              </a:lnSpc>
              <a:spcBef>
                <a:spcPct val="0"/>
              </a:spcBef>
            </a:pPr>
            <a:r>
              <a:rPr lang="en-US" sz="1200">
                <a:solidFill>
                  <a:srgbClr val="000000"/>
                </a:solidFill>
                <a:latin typeface="Noto Serif"/>
                <a:ea typeface="Noto Serif"/>
                <a:cs typeface="Noto Serif"/>
                <a:sym typeface="Noto Serif"/>
              </a:rPr>
              <a:t>￥900/Glass</a:t>
            </a:r>
          </a:p>
        </p:txBody>
      </p:sp>
      <p:sp>
        <p:nvSpPr>
          <p:cNvPr name="TextBox 22" id="22"/>
          <p:cNvSpPr txBox="true"/>
          <p:nvPr/>
        </p:nvSpPr>
        <p:spPr>
          <a:xfrm rot="0">
            <a:off x="551089" y="4342913"/>
            <a:ext cx="5817104" cy="148590"/>
          </a:xfrm>
          <a:prstGeom prst="rect">
            <a:avLst/>
          </a:prstGeom>
        </p:spPr>
        <p:txBody>
          <a:bodyPr anchor="t" rtlCol="false" tIns="0" lIns="0" bIns="0" rIns="0">
            <a:spAutoFit/>
          </a:bodyPr>
          <a:lstStyle/>
          <a:p>
            <a:pPr algn="r">
              <a:lnSpc>
                <a:spcPts val="1260"/>
              </a:lnSpc>
              <a:spcBef>
                <a:spcPct val="0"/>
              </a:spcBef>
            </a:pPr>
            <a:r>
              <a:rPr lang="en-US" sz="900">
                <a:solidFill>
                  <a:srgbClr val="000000"/>
                </a:solidFill>
                <a:latin typeface="Noto Serif Japanese"/>
                <a:ea typeface="Noto Serif Japanese"/>
                <a:cs typeface="Noto Serif Japanese"/>
                <a:sym typeface="Noto Serif Japanese"/>
              </a:rPr>
              <a:t>（熟成されたダークラムで甘みと深みのある味わい｜キューバ・ハバナ｜甘口寄り）</a:t>
            </a:r>
          </a:p>
        </p:txBody>
      </p:sp>
      <p:sp>
        <p:nvSpPr>
          <p:cNvPr name="TextBox 23" id="23"/>
          <p:cNvSpPr txBox="true"/>
          <p:nvPr/>
        </p:nvSpPr>
        <p:spPr>
          <a:xfrm rot="0">
            <a:off x="479089" y="4976310"/>
            <a:ext cx="5496129"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Japanese"/>
                <a:ea typeface="Noto Serif Japanese"/>
                <a:cs typeface="Noto Serif Japanese"/>
                <a:sym typeface="Noto Serif Japanese"/>
              </a:rPr>
              <a:t>グラッパ・ディ・ヴィナッチャ</a:t>
            </a:r>
            <a:r>
              <a:rPr lang="en-US" sz="1200">
                <a:solidFill>
                  <a:srgbClr val="000000"/>
                </a:solidFill>
                <a:latin typeface="Noto Serif Japanese"/>
                <a:ea typeface="Noto Serif Japanese"/>
                <a:cs typeface="Noto Serif Japanese"/>
                <a:sym typeface="Noto Serif Japanese"/>
              </a:rPr>
              <a:t> / ディスティッレリア・オイジー</a:t>
            </a:r>
          </a:p>
        </p:txBody>
      </p:sp>
      <p:sp>
        <p:nvSpPr>
          <p:cNvPr name="TextBox 24" id="24"/>
          <p:cNvSpPr txBox="true"/>
          <p:nvPr/>
        </p:nvSpPr>
        <p:spPr>
          <a:xfrm rot="0">
            <a:off x="398689" y="4761240"/>
            <a:ext cx="5280913"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a:ea typeface="Noto Serif"/>
                <a:cs typeface="Noto Serif"/>
                <a:sym typeface="Noto Serif"/>
              </a:rPr>
              <a:t>Grappa di</a:t>
            </a:r>
            <a:r>
              <a:rPr lang="en-US" sz="1200">
                <a:solidFill>
                  <a:srgbClr val="000000"/>
                </a:solidFill>
                <a:latin typeface="Noto Serif"/>
                <a:ea typeface="Noto Serif"/>
                <a:cs typeface="Noto Serif"/>
                <a:sym typeface="Noto Serif"/>
              </a:rPr>
              <a:t> Vinaccia / Distilleria Oisy</a:t>
            </a:r>
          </a:p>
        </p:txBody>
      </p:sp>
      <p:sp>
        <p:nvSpPr>
          <p:cNvPr name="TextBox 25" id="25"/>
          <p:cNvSpPr txBox="true"/>
          <p:nvPr/>
        </p:nvSpPr>
        <p:spPr>
          <a:xfrm rot="0">
            <a:off x="5880128" y="4976310"/>
            <a:ext cx="1051196" cy="198120"/>
          </a:xfrm>
          <a:prstGeom prst="rect">
            <a:avLst/>
          </a:prstGeom>
        </p:spPr>
        <p:txBody>
          <a:bodyPr anchor="t" rtlCol="false" tIns="0" lIns="0" bIns="0" rIns="0">
            <a:spAutoFit/>
          </a:bodyPr>
          <a:lstStyle/>
          <a:p>
            <a:pPr algn="r">
              <a:lnSpc>
                <a:spcPts val="1679"/>
              </a:lnSpc>
              <a:spcBef>
                <a:spcPct val="0"/>
              </a:spcBef>
            </a:pPr>
            <a:r>
              <a:rPr lang="en-US" sz="1200">
                <a:solidFill>
                  <a:srgbClr val="000000"/>
                </a:solidFill>
                <a:latin typeface="Noto Serif"/>
                <a:ea typeface="Noto Serif"/>
                <a:cs typeface="Noto Serif"/>
                <a:sym typeface="Noto Serif"/>
              </a:rPr>
              <a:t>￥900/Glass</a:t>
            </a:r>
          </a:p>
        </p:txBody>
      </p:sp>
      <p:sp>
        <p:nvSpPr>
          <p:cNvPr name="TextBox 26" id="26"/>
          <p:cNvSpPr txBox="true"/>
          <p:nvPr/>
        </p:nvSpPr>
        <p:spPr>
          <a:xfrm rot="0">
            <a:off x="551089" y="5193480"/>
            <a:ext cx="5817104" cy="148590"/>
          </a:xfrm>
          <a:prstGeom prst="rect">
            <a:avLst/>
          </a:prstGeom>
        </p:spPr>
        <p:txBody>
          <a:bodyPr anchor="t" rtlCol="false" tIns="0" lIns="0" bIns="0" rIns="0">
            <a:spAutoFit/>
          </a:bodyPr>
          <a:lstStyle/>
          <a:p>
            <a:pPr algn="r">
              <a:lnSpc>
                <a:spcPts val="1260"/>
              </a:lnSpc>
              <a:spcBef>
                <a:spcPct val="0"/>
              </a:spcBef>
            </a:pPr>
            <a:r>
              <a:rPr lang="en-US" sz="900">
                <a:solidFill>
                  <a:srgbClr val="000000"/>
                </a:solidFill>
                <a:latin typeface="Noto Serif Japanese"/>
                <a:ea typeface="Noto Serif Japanese"/>
                <a:cs typeface="Noto Serif Japanese"/>
                <a:sym typeface="Noto Serif Japanese"/>
              </a:rPr>
              <a:t>（ぶどうの搾りかすから造る力強い蒸留酒｜イタリア・ピエモンテ｜辛口）</a:t>
            </a:r>
          </a:p>
        </p:txBody>
      </p:sp>
      <p:sp>
        <p:nvSpPr>
          <p:cNvPr name="TextBox 27" id="27"/>
          <p:cNvSpPr txBox="true"/>
          <p:nvPr/>
        </p:nvSpPr>
        <p:spPr>
          <a:xfrm rot="0">
            <a:off x="479089" y="5826877"/>
            <a:ext cx="5496129"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Japanese"/>
                <a:ea typeface="Noto Serif Japanese"/>
                <a:cs typeface="Noto Serif Japanese"/>
                <a:sym typeface="Noto Serif Japanese"/>
              </a:rPr>
              <a:t>シングルモルト・ウイスキー</a:t>
            </a:r>
            <a:r>
              <a:rPr lang="en-US" sz="1200">
                <a:solidFill>
                  <a:srgbClr val="000000"/>
                </a:solidFill>
                <a:latin typeface="Noto Serif Japanese"/>
                <a:ea typeface="Noto Serif Japanese"/>
                <a:cs typeface="Noto Serif Japanese"/>
                <a:sym typeface="Noto Serif Japanese"/>
              </a:rPr>
              <a:t> / オイジー・ディスティラリー</a:t>
            </a:r>
          </a:p>
        </p:txBody>
      </p:sp>
      <p:sp>
        <p:nvSpPr>
          <p:cNvPr name="TextBox 28" id="28"/>
          <p:cNvSpPr txBox="true"/>
          <p:nvPr/>
        </p:nvSpPr>
        <p:spPr>
          <a:xfrm rot="0">
            <a:off x="398689" y="5611807"/>
            <a:ext cx="5280913"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a:ea typeface="Noto Serif"/>
                <a:cs typeface="Noto Serif"/>
                <a:sym typeface="Noto Serif"/>
              </a:rPr>
              <a:t>Si</a:t>
            </a:r>
            <a:r>
              <a:rPr lang="en-US" sz="1200">
                <a:solidFill>
                  <a:srgbClr val="000000"/>
                </a:solidFill>
                <a:latin typeface="Noto Serif"/>
                <a:ea typeface="Noto Serif"/>
                <a:cs typeface="Noto Serif"/>
                <a:sym typeface="Noto Serif"/>
              </a:rPr>
              <a:t>ngle Malt Whisky / Oisy Distillery</a:t>
            </a:r>
          </a:p>
        </p:txBody>
      </p:sp>
      <p:sp>
        <p:nvSpPr>
          <p:cNvPr name="TextBox 29" id="29"/>
          <p:cNvSpPr txBox="true"/>
          <p:nvPr/>
        </p:nvSpPr>
        <p:spPr>
          <a:xfrm rot="0">
            <a:off x="5880128" y="5826877"/>
            <a:ext cx="1051196" cy="198120"/>
          </a:xfrm>
          <a:prstGeom prst="rect">
            <a:avLst/>
          </a:prstGeom>
        </p:spPr>
        <p:txBody>
          <a:bodyPr anchor="t" rtlCol="false" tIns="0" lIns="0" bIns="0" rIns="0">
            <a:spAutoFit/>
          </a:bodyPr>
          <a:lstStyle/>
          <a:p>
            <a:pPr algn="r">
              <a:lnSpc>
                <a:spcPts val="1679"/>
              </a:lnSpc>
              <a:spcBef>
                <a:spcPct val="0"/>
              </a:spcBef>
            </a:pPr>
            <a:r>
              <a:rPr lang="en-US" sz="1200">
                <a:solidFill>
                  <a:srgbClr val="000000"/>
                </a:solidFill>
                <a:latin typeface="Noto Serif"/>
                <a:ea typeface="Noto Serif"/>
                <a:cs typeface="Noto Serif"/>
                <a:sym typeface="Noto Serif"/>
              </a:rPr>
              <a:t>￥900/Glass</a:t>
            </a:r>
          </a:p>
        </p:txBody>
      </p:sp>
      <p:sp>
        <p:nvSpPr>
          <p:cNvPr name="TextBox 30" id="30"/>
          <p:cNvSpPr txBox="true"/>
          <p:nvPr/>
        </p:nvSpPr>
        <p:spPr>
          <a:xfrm rot="0">
            <a:off x="551089" y="6044047"/>
            <a:ext cx="5817104" cy="148590"/>
          </a:xfrm>
          <a:prstGeom prst="rect">
            <a:avLst/>
          </a:prstGeom>
        </p:spPr>
        <p:txBody>
          <a:bodyPr anchor="t" rtlCol="false" tIns="0" lIns="0" bIns="0" rIns="0">
            <a:spAutoFit/>
          </a:bodyPr>
          <a:lstStyle/>
          <a:p>
            <a:pPr algn="r">
              <a:lnSpc>
                <a:spcPts val="1260"/>
              </a:lnSpc>
              <a:spcBef>
                <a:spcPct val="0"/>
              </a:spcBef>
            </a:pPr>
            <a:r>
              <a:rPr lang="en-US" sz="900">
                <a:solidFill>
                  <a:srgbClr val="000000"/>
                </a:solidFill>
                <a:latin typeface="Noto Serif Japanese"/>
                <a:ea typeface="Noto Serif Japanese"/>
                <a:cs typeface="Noto Serif Japanese"/>
                <a:sym typeface="Noto Serif Japanese"/>
              </a:rPr>
              <a:t>（麦芽のみを原料にしたシングルモルト｜スコットランド・スペイサイド｜辛口）</a:t>
            </a:r>
          </a:p>
        </p:txBody>
      </p:sp>
      <p:sp>
        <p:nvSpPr>
          <p:cNvPr name="TextBox 31" id="31"/>
          <p:cNvSpPr txBox="true"/>
          <p:nvPr/>
        </p:nvSpPr>
        <p:spPr>
          <a:xfrm rot="0">
            <a:off x="479089" y="6677443"/>
            <a:ext cx="5496129"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Japanese"/>
                <a:ea typeface="Noto Serif Japanese"/>
                <a:cs typeface="Noto Serif Japanese"/>
                <a:sym typeface="Noto Serif Japanese"/>
              </a:rPr>
              <a:t>シャルトリューズ・ヴェール / アベイ・オイジー</a:t>
            </a:r>
          </a:p>
        </p:txBody>
      </p:sp>
      <p:sp>
        <p:nvSpPr>
          <p:cNvPr name="TextBox 32" id="32"/>
          <p:cNvSpPr txBox="true"/>
          <p:nvPr/>
        </p:nvSpPr>
        <p:spPr>
          <a:xfrm rot="0">
            <a:off x="398689" y="6462373"/>
            <a:ext cx="5280913"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a:ea typeface="Noto Serif"/>
                <a:cs typeface="Noto Serif"/>
                <a:sym typeface="Noto Serif"/>
              </a:rPr>
              <a:t>Chartreuse Vert</a:t>
            </a:r>
            <a:r>
              <a:rPr lang="en-US" sz="1200">
                <a:solidFill>
                  <a:srgbClr val="000000"/>
                </a:solidFill>
                <a:latin typeface="Noto Serif"/>
                <a:ea typeface="Noto Serif"/>
                <a:cs typeface="Noto Serif"/>
                <a:sym typeface="Noto Serif"/>
              </a:rPr>
              <a:t>e / Abbaye Oisy</a:t>
            </a:r>
          </a:p>
        </p:txBody>
      </p:sp>
      <p:sp>
        <p:nvSpPr>
          <p:cNvPr name="TextBox 33" id="33"/>
          <p:cNvSpPr txBox="true"/>
          <p:nvPr/>
        </p:nvSpPr>
        <p:spPr>
          <a:xfrm rot="0">
            <a:off x="5880128" y="6677443"/>
            <a:ext cx="1051196" cy="198120"/>
          </a:xfrm>
          <a:prstGeom prst="rect">
            <a:avLst/>
          </a:prstGeom>
        </p:spPr>
        <p:txBody>
          <a:bodyPr anchor="t" rtlCol="false" tIns="0" lIns="0" bIns="0" rIns="0">
            <a:spAutoFit/>
          </a:bodyPr>
          <a:lstStyle/>
          <a:p>
            <a:pPr algn="r">
              <a:lnSpc>
                <a:spcPts val="1679"/>
              </a:lnSpc>
              <a:spcBef>
                <a:spcPct val="0"/>
              </a:spcBef>
            </a:pPr>
            <a:r>
              <a:rPr lang="en-US" sz="1200">
                <a:solidFill>
                  <a:srgbClr val="000000"/>
                </a:solidFill>
                <a:latin typeface="Noto Serif"/>
                <a:ea typeface="Noto Serif"/>
                <a:cs typeface="Noto Serif"/>
                <a:sym typeface="Noto Serif"/>
              </a:rPr>
              <a:t>￥900/Glass</a:t>
            </a:r>
          </a:p>
        </p:txBody>
      </p:sp>
      <p:sp>
        <p:nvSpPr>
          <p:cNvPr name="TextBox 34" id="34"/>
          <p:cNvSpPr txBox="true"/>
          <p:nvPr/>
        </p:nvSpPr>
        <p:spPr>
          <a:xfrm rot="0">
            <a:off x="398689" y="6894613"/>
            <a:ext cx="5969504" cy="148590"/>
          </a:xfrm>
          <a:prstGeom prst="rect">
            <a:avLst/>
          </a:prstGeom>
        </p:spPr>
        <p:txBody>
          <a:bodyPr anchor="t" rtlCol="false" tIns="0" lIns="0" bIns="0" rIns="0">
            <a:spAutoFit/>
          </a:bodyPr>
          <a:lstStyle/>
          <a:p>
            <a:pPr algn="r">
              <a:lnSpc>
                <a:spcPts val="1260"/>
              </a:lnSpc>
              <a:spcBef>
                <a:spcPct val="0"/>
              </a:spcBef>
            </a:pPr>
            <a:r>
              <a:rPr lang="en-US" sz="900">
                <a:solidFill>
                  <a:srgbClr val="000000"/>
                </a:solidFill>
                <a:latin typeface="Noto Serif Japanese"/>
                <a:ea typeface="Noto Serif Japanese"/>
                <a:cs typeface="Noto Serif Japanese"/>
                <a:sym typeface="Noto Serif Japanese"/>
              </a:rPr>
              <a:t>（修道院発祥の複雑な薬草リキュール｜フランス・グルノーブル｜ビター・薬草風味）</a:t>
            </a:r>
          </a:p>
        </p:txBody>
      </p:sp>
      <p:sp>
        <p:nvSpPr>
          <p:cNvPr name="TextBox 35" id="35"/>
          <p:cNvSpPr txBox="true"/>
          <p:nvPr/>
        </p:nvSpPr>
        <p:spPr>
          <a:xfrm rot="0">
            <a:off x="479089" y="7528010"/>
            <a:ext cx="5496129"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Japanese"/>
                <a:ea typeface="Noto Serif Japanese"/>
                <a:cs typeface="Noto Serif Japanese"/>
                <a:sym typeface="Noto Serif Japanese"/>
              </a:rPr>
              <a:t>カルヴァドス・ヴィエイユ・レゼルヴ</a:t>
            </a:r>
            <a:r>
              <a:rPr lang="en-US" sz="1200">
                <a:solidFill>
                  <a:srgbClr val="000000"/>
                </a:solidFill>
                <a:latin typeface="Noto Serif Japanese"/>
                <a:ea typeface="Noto Serif Japanese"/>
                <a:cs typeface="Noto Serif Japanese"/>
                <a:sym typeface="Noto Serif Japanese"/>
              </a:rPr>
              <a:t> / シャトー・オイジー</a:t>
            </a:r>
          </a:p>
        </p:txBody>
      </p:sp>
      <p:sp>
        <p:nvSpPr>
          <p:cNvPr name="TextBox 36" id="36"/>
          <p:cNvSpPr txBox="true"/>
          <p:nvPr/>
        </p:nvSpPr>
        <p:spPr>
          <a:xfrm rot="0">
            <a:off x="398689" y="7312940"/>
            <a:ext cx="5280913"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a:ea typeface="Noto Serif"/>
                <a:cs typeface="Noto Serif"/>
                <a:sym typeface="Noto Serif"/>
              </a:rPr>
              <a:t>Calvados Vieille Réserve / Château Oisy</a:t>
            </a:r>
          </a:p>
        </p:txBody>
      </p:sp>
      <p:sp>
        <p:nvSpPr>
          <p:cNvPr name="TextBox 37" id="37"/>
          <p:cNvSpPr txBox="true"/>
          <p:nvPr/>
        </p:nvSpPr>
        <p:spPr>
          <a:xfrm rot="0">
            <a:off x="5880128" y="7528010"/>
            <a:ext cx="1051196" cy="198120"/>
          </a:xfrm>
          <a:prstGeom prst="rect">
            <a:avLst/>
          </a:prstGeom>
        </p:spPr>
        <p:txBody>
          <a:bodyPr anchor="t" rtlCol="false" tIns="0" lIns="0" bIns="0" rIns="0">
            <a:spAutoFit/>
          </a:bodyPr>
          <a:lstStyle/>
          <a:p>
            <a:pPr algn="r">
              <a:lnSpc>
                <a:spcPts val="1679"/>
              </a:lnSpc>
              <a:spcBef>
                <a:spcPct val="0"/>
              </a:spcBef>
            </a:pPr>
            <a:r>
              <a:rPr lang="en-US" sz="1200">
                <a:solidFill>
                  <a:srgbClr val="000000"/>
                </a:solidFill>
                <a:latin typeface="Noto Serif"/>
                <a:ea typeface="Noto Serif"/>
                <a:cs typeface="Noto Serif"/>
                <a:sym typeface="Noto Serif"/>
              </a:rPr>
              <a:t>￥900/Glass</a:t>
            </a:r>
          </a:p>
        </p:txBody>
      </p:sp>
      <p:sp>
        <p:nvSpPr>
          <p:cNvPr name="TextBox 38" id="38"/>
          <p:cNvSpPr txBox="true"/>
          <p:nvPr/>
        </p:nvSpPr>
        <p:spPr>
          <a:xfrm rot="0">
            <a:off x="398689" y="7745180"/>
            <a:ext cx="5969504" cy="148590"/>
          </a:xfrm>
          <a:prstGeom prst="rect">
            <a:avLst/>
          </a:prstGeom>
        </p:spPr>
        <p:txBody>
          <a:bodyPr anchor="t" rtlCol="false" tIns="0" lIns="0" bIns="0" rIns="0">
            <a:spAutoFit/>
          </a:bodyPr>
          <a:lstStyle/>
          <a:p>
            <a:pPr algn="r">
              <a:lnSpc>
                <a:spcPts val="1260"/>
              </a:lnSpc>
              <a:spcBef>
                <a:spcPct val="0"/>
              </a:spcBef>
            </a:pPr>
            <a:r>
              <a:rPr lang="en-US" sz="900">
                <a:solidFill>
                  <a:srgbClr val="000000"/>
                </a:solidFill>
                <a:latin typeface="Noto Serif Japanese"/>
                <a:ea typeface="Noto Serif Japanese"/>
                <a:cs typeface="Noto Serif Japanese"/>
                <a:sym typeface="Noto Serif Japanese"/>
              </a:rPr>
              <a:t>（リンゴを原料にしたアップルブランデー｜フランス・ノルマンディー｜辛口寄り）</a:t>
            </a:r>
          </a:p>
        </p:txBody>
      </p:sp>
      <p:sp>
        <p:nvSpPr>
          <p:cNvPr name="TextBox 39" id="39"/>
          <p:cNvSpPr txBox="true"/>
          <p:nvPr/>
        </p:nvSpPr>
        <p:spPr>
          <a:xfrm rot="0">
            <a:off x="479089" y="8378577"/>
            <a:ext cx="5496129"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Japanese"/>
                <a:ea typeface="Noto Serif Japanese"/>
                <a:cs typeface="Noto Serif Japanese"/>
                <a:sym typeface="Noto Serif Japanese"/>
              </a:rPr>
              <a:t>アルマニャック・ヴュー・ミレジム</a:t>
            </a:r>
            <a:r>
              <a:rPr lang="en-US" sz="1200">
                <a:solidFill>
                  <a:srgbClr val="000000"/>
                </a:solidFill>
                <a:latin typeface="Noto Serif Japanese"/>
                <a:ea typeface="Noto Serif Japanese"/>
                <a:cs typeface="Noto Serif Japanese"/>
                <a:sym typeface="Noto Serif Japanese"/>
              </a:rPr>
              <a:t> / ドメーヌ・オイジー</a:t>
            </a:r>
          </a:p>
        </p:txBody>
      </p:sp>
      <p:sp>
        <p:nvSpPr>
          <p:cNvPr name="TextBox 40" id="40"/>
          <p:cNvSpPr txBox="true"/>
          <p:nvPr/>
        </p:nvSpPr>
        <p:spPr>
          <a:xfrm rot="0">
            <a:off x="398689" y="8163507"/>
            <a:ext cx="5280913"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a:ea typeface="Noto Serif"/>
                <a:cs typeface="Noto Serif"/>
                <a:sym typeface="Noto Serif"/>
              </a:rPr>
              <a:t>Armagnac</a:t>
            </a:r>
            <a:r>
              <a:rPr lang="en-US" sz="1200">
                <a:solidFill>
                  <a:srgbClr val="000000"/>
                </a:solidFill>
                <a:latin typeface="Noto Serif"/>
                <a:ea typeface="Noto Serif"/>
                <a:cs typeface="Noto Serif"/>
                <a:sym typeface="Noto Serif"/>
              </a:rPr>
              <a:t> Vieux Millésime / Domaine Oisy</a:t>
            </a:r>
          </a:p>
        </p:txBody>
      </p:sp>
      <p:sp>
        <p:nvSpPr>
          <p:cNvPr name="TextBox 41" id="41"/>
          <p:cNvSpPr txBox="true"/>
          <p:nvPr/>
        </p:nvSpPr>
        <p:spPr>
          <a:xfrm rot="0">
            <a:off x="5880128" y="8378577"/>
            <a:ext cx="1051196" cy="198120"/>
          </a:xfrm>
          <a:prstGeom prst="rect">
            <a:avLst/>
          </a:prstGeom>
        </p:spPr>
        <p:txBody>
          <a:bodyPr anchor="t" rtlCol="false" tIns="0" lIns="0" bIns="0" rIns="0">
            <a:spAutoFit/>
          </a:bodyPr>
          <a:lstStyle/>
          <a:p>
            <a:pPr algn="r">
              <a:lnSpc>
                <a:spcPts val="1679"/>
              </a:lnSpc>
              <a:spcBef>
                <a:spcPct val="0"/>
              </a:spcBef>
            </a:pPr>
            <a:r>
              <a:rPr lang="en-US" sz="1200">
                <a:solidFill>
                  <a:srgbClr val="000000"/>
                </a:solidFill>
                <a:latin typeface="Noto Serif"/>
                <a:ea typeface="Noto Serif"/>
                <a:cs typeface="Noto Serif"/>
                <a:sym typeface="Noto Serif"/>
              </a:rPr>
              <a:t>￥900/Glass</a:t>
            </a:r>
          </a:p>
        </p:txBody>
      </p:sp>
      <p:sp>
        <p:nvSpPr>
          <p:cNvPr name="TextBox 42" id="42"/>
          <p:cNvSpPr txBox="true"/>
          <p:nvPr/>
        </p:nvSpPr>
        <p:spPr>
          <a:xfrm rot="0">
            <a:off x="551089" y="8595747"/>
            <a:ext cx="5817104" cy="148590"/>
          </a:xfrm>
          <a:prstGeom prst="rect">
            <a:avLst/>
          </a:prstGeom>
        </p:spPr>
        <p:txBody>
          <a:bodyPr anchor="t" rtlCol="false" tIns="0" lIns="0" bIns="0" rIns="0">
            <a:spAutoFit/>
          </a:bodyPr>
          <a:lstStyle/>
          <a:p>
            <a:pPr algn="r">
              <a:lnSpc>
                <a:spcPts val="1260"/>
              </a:lnSpc>
              <a:spcBef>
                <a:spcPct val="0"/>
              </a:spcBef>
            </a:pPr>
            <a:r>
              <a:rPr lang="en-US" sz="900">
                <a:solidFill>
                  <a:srgbClr val="000000"/>
                </a:solidFill>
                <a:latin typeface="Noto Serif Japanese"/>
                <a:ea typeface="Noto Serif Japanese"/>
                <a:cs typeface="Noto Serif Japanese"/>
                <a:sym typeface="Noto Serif Japanese"/>
              </a:rPr>
              <a:t>（コニャックより素朴で力強いブランデー｜フランス・アルマニャック｜辛口）</a:t>
            </a:r>
          </a:p>
        </p:txBody>
      </p:sp>
      <p:sp>
        <p:nvSpPr>
          <p:cNvPr name="TextBox 43" id="43"/>
          <p:cNvSpPr txBox="true"/>
          <p:nvPr/>
        </p:nvSpPr>
        <p:spPr>
          <a:xfrm rot="0">
            <a:off x="479089" y="9229143"/>
            <a:ext cx="5496129"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Japanese"/>
                <a:ea typeface="Noto Serif Japanese"/>
                <a:cs typeface="Noto Serif Japanese"/>
                <a:sym typeface="Noto Serif Japanese"/>
              </a:rPr>
              <a:t>コニャック・グランド・レゼルヴ</a:t>
            </a:r>
            <a:r>
              <a:rPr lang="en-US" sz="1200">
                <a:solidFill>
                  <a:srgbClr val="000000"/>
                </a:solidFill>
                <a:latin typeface="Noto Serif Japanese"/>
                <a:ea typeface="Noto Serif Japanese"/>
                <a:cs typeface="Noto Serif Japanese"/>
                <a:sym typeface="Noto Serif Japanese"/>
              </a:rPr>
              <a:t> / メゾン・オイジー</a:t>
            </a:r>
          </a:p>
        </p:txBody>
      </p:sp>
      <p:sp>
        <p:nvSpPr>
          <p:cNvPr name="TextBox 44" id="44"/>
          <p:cNvSpPr txBox="true"/>
          <p:nvPr/>
        </p:nvSpPr>
        <p:spPr>
          <a:xfrm rot="0">
            <a:off x="398689" y="9014073"/>
            <a:ext cx="5280913"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a:ea typeface="Noto Serif"/>
                <a:cs typeface="Noto Serif"/>
                <a:sym typeface="Noto Serif"/>
              </a:rPr>
              <a:t>C</a:t>
            </a:r>
            <a:r>
              <a:rPr lang="en-US" sz="1200">
                <a:solidFill>
                  <a:srgbClr val="000000"/>
                </a:solidFill>
                <a:latin typeface="Noto Serif"/>
                <a:ea typeface="Noto Serif"/>
                <a:cs typeface="Noto Serif"/>
                <a:sym typeface="Noto Serif"/>
              </a:rPr>
              <a:t>ognac Grande Réserve / Maison Oisy</a:t>
            </a:r>
          </a:p>
        </p:txBody>
      </p:sp>
      <p:sp>
        <p:nvSpPr>
          <p:cNvPr name="TextBox 45" id="45"/>
          <p:cNvSpPr txBox="true"/>
          <p:nvPr/>
        </p:nvSpPr>
        <p:spPr>
          <a:xfrm rot="0">
            <a:off x="5880128" y="9229143"/>
            <a:ext cx="1051196" cy="198120"/>
          </a:xfrm>
          <a:prstGeom prst="rect">
            <a:avLst/>
          </a:prstGeom>
        </p:spPr>
        <p:txBody>
          <a:bodyPr anchor="t" rtlCol="false" tIns="0" lIns="0" bIns="0" rIns="0">
            <a:spAutoFit/>
          </a:bodyPr>
          <a:lstStyle/>
          <a:p>
            <a:pPr algn="r">
              <a:lnSpc>
                <a:spcPts val="1679"/>
              </a:lnSpc>
              <a:spcBef>
                <a:spcPct val="0"/>
              </a:spcBef>
            </a:pPr>
            <a:r>
              <a:rPr lang="en-US" sz="1200">
                <a:solidFill>
                  <a:srgbClr val="000000"/>
                </a:solidFill>
                <a:latin typeface="Noto Serif"/>
                <a:ea typeface="Noto Serif"/>
                <a:cs typeface="Noto Serif"/>
                <a:sym typeface="Noto Serif"/>
              </a:rPr>
              <a:t>￥900/Glass</a:t>
            </a:r>
          </a:p>
        </p:txBody>
      </p:sp>
      <p:sp>
        <p:nvSpPr>
          <p:cNvPr name="TextBox 46" id="46"/>
          <p:cNvSpPr txBox="true"/>
          <p:nvPr/>
        </p:nvSpPr>
        <p:spPr>
          <a:xfrm rot="0">
            <a:off x="551089" y="9446313"/>
            <a:ext cx="5817104" cy="148590"/>
          </a:xfrm>
          <a:prstGeom prst="rect">
            <a:avLst/>
          </a:prstGeom>
        </p:spPr>
        <p:txBody>
          <a:bodyPr anchor="t" rtlCol="false" tIns="0" lIns="0" bIns="0" rIns="0">
            <a:spAutoFit/>
          </a:bodyPr>
          <a:lstStyle/>
          <a:p>
            <a:pPr algn="r">
              <a:lnSpc>
                <a:spcPts val="1260"/>
              </a:lnSpc>
              <a:spcBef>
                <a:spcPct val="0"/>
              </a:spcBef>
            </a:pPr>
            <a:r>
              <a:rPr lang="en-US" sz="900">
                <a:solidFill>
                  <a:srgbClr val="000000"/>
                </a:solidFill>
                <a:latin typeface="Noto Serif Japanese"/>
                <a:ea typeface="Noto Serif Japanese"/>
                <a:cs typeface="Noto Serif Japanese"/>
                <a:sym typeface="Noto Serif Japanese"/>
              </a:rPr>
              <a:t>（ぶどうを蒸留して造る世界的に有名なブランデー｜フランス・コニャック｜辛口）</a:t>
            </a:r>
          </a:p>
        </p:txBody>
      </p:sp>
      <p:sp>
        <p:nvSpPr>
          <p:cNvPr name="AutoShape 47" id="47"/>
          <p:cNvSpPr/>
          <p:nvPr/>
        </p:nvSpPr>
        <p:spPr>
          <a:xfrm flipV="true">
            <a:off x="3087618" y="985490"/>
            <a:ext cx="1384765" cy="2381"/>
          </a:xfrm>
          <a:prstGeom prst="line">
            <a:avLst/>
          </a:prstGeom>
          <a:ln cap="flat" w="9525">
            <a:solidFill>
              <a:srgbClr val="000000"/>
            </a:solidFill>
            <a:prstDash val="solid"/>
            <a:headEnd type="none" len="sm" w="sm"/>
            <a:tailEnd type="none" len="sm" w="sm"/>
          </a:ln>
        </p:spPr>
      </p:sp>
      <p:grpSp>
        <p:nvGrpSpPr>
          <p:cNvPr name="Group 48" id="48"/>
          <p:cNvGrpSpPr/>
          <p:nvPr/>
        </p:nvGrpSpPr>
        <p:grpSpPr>
          <a:xfrm rot="0">
            <a:off x="3290349" y="791620"/>
            <a:ext cx="979302" cy="387741"/>
            <a:chOff x="0" y="0"/>
            <a:chExt cx="350960" cy="138958"/>
          </a:xfrm>
        </p:grpSpPr>
        <p:sp>
          <p:nvSpPr>
            <p:cNvPr name="Freeform 49" id="49"/>
            <p:cNvSpPr/>
            <p:nvPr/>
          </p:nvSpPr>
          <p:spPr>
            <a:xfrm flipH="false" flipV="false" rot="0">
              <a:off x="0" y="0"/>
              <a:ext cx="350960" cy="138958"/>
            </a:xfrm>
            <a:custGeom>
              <a:avLst/>
              <a:gdLst/>
              <a:ahLst/>
              <a:cxnLst/>
              <a:rect r="r" b="b" t="t" l="l"/>
              <a:pathLst>
                <a:path h="138958" w="350960">
                  <a:moveTo>
                    <a:pt x="0" y="0"/>
                  </a:moveTo>
                  <a:lnTo>
                    <a:pt x="350960" y="0"/>
                  </a:lnTo>
                  <a:lnTo>
                    <a:pt x="350960" y="138958"/>
                  </a:lnTo>
                  <a:lnTo>
                    <a:pt x="0" y="138958"/>
                  </a:lnTo>
                  <a:close/>
                </a:path>
              </a:pathLst>
            </a:custGeom>
            <a:solidFill>
              <a:srgbClr val="FFFFFF"/>
            </a:solidFill>
          </p:spPr>
        </p:sp>
        <p:sp>
          <p:nvSpPr>
            <p:cNvPr name="TextBox 50" id="50"/>
            <p:cNvSpPr txBox="true"/>
            <p:nvPr/>
          </p:nvSpPr>
          <p:spPr>
            <a:xfrm>
              <a:off x="0" y="-19050"/>
              <a:ext cx="350960" cy="158008"/>
            </a:xfrm>
            <a:prstGeom prst="rect">
              <a:avLst/>
            </a:prstGeom>
          </p:spPr>
          <p:txBody>
            <a:bodyPr anchor="ctr" rtlCol="false" tIns="50800" lIns="50800" bIns="50800" rIns="50800"/>
            <a:lstStyle/>
            <a:p>
              <a:pPr algn="ctr">
                <a:lnSpc>
                  <a:spcPts val="1960"/>
                </a:lnSpc>
                <a:spcBef>
                  <a:spcPct val="0"/>
                </a:spcBef>
              </a:pPr>
            </a:p>
          </p:txBody>
        </p:sp>
      </p:grpSp>
      <p:sp>
        <p:nvSpPr>
          <p:cNvPr name="TextBox 51" id="51"/>
          <p:cNvSpPr txBox="true"/>
          <p:nvPr/>
        </p:nvSpPr>
        <p:spPr>
          <a:xfrm rot="0">
            <a:off x="3319708" y="876905"/>
            <a:ext cx="920584" cy="198120"/>
          </a:xfrm>
          <a:prstGeom prst="rect">
            <a:avLst/>
          </a:prstGeom>
        </p:spPr>
        <p:txBody>
          <a:bodyPr anchor="t" rtlCol="false" tIns="0" lIns="0" bIns="0" rIns="0">
            <a:spAutoFit/>
          </a:bodyPr>
          <a:lstStyle/>
          <a:p>
            <a:pPr algn="ctr">
              <a:lnSpc>
                <a:spcPts val="1679"/>
              </a:lnSpc>
              <a:spcBef>
                <a:spcPct val="0"/>
              </a:spcBef>
            </a:pPr>
            <a:r>
              <a:rPr lang="en-US" sz="1200">
                <a:solidFill>
                  <a:srgbClr val="000000"/>
                </a:solidFill>
                <a:latin typeface="Noto Serif Japanese"/>
                <a:ea typeface="Noto Serif Japanese"/>
                <a:cs typeface="Noto Serif Japanese"/>
                <a:sym typeface="Noto Serif Japanese"/>
              </a:rPr>
              <a:t>食後酒</a:t>
            </a:r>
          </a:p>
        </p:txBody>
      </p:sp>
      <p:sp>
        <p:nvSpPr>
          <p:cNvPr name="TextBox 52" id="52"/>
          <p:cNvSpPr txBox="true"/>
          <p:nvPr/>
        </p:nvSpPr>
        <p:spPr>
          <a:xfrm rot="0">
            <a:off x="2084239" y="150785"/>
            <a:ext cx="3391521" cy="637550"/>
          </a:xfrm>
          <a:prstGeom prst="rect">
            <a:avLst/>
          </a:prstGeom>
        </p:spPr>
        <p:txBody>
          <a:bodyPr anchor="t" rtlCol="false" tIns="0" lIns="0" bIns="0" rIns="0">
            <a:spAutoFit/>
          </a:bodyPr>
          <a:lstStyle/>
          <a:p>
            <a:pPr algn="ctr">
              <a:lnSpc>
                <a:spcPts val="5284"/>
              </a:lnSpc>
              <a:spcBef>
                <a:spcPct val="0"/>
              </a:spcBef>
            </a:pPr>
            <a:r>
              <a:rPr lang="en-US" sz="3774">
                <a:solidFill>
                  <a:srgbClr val="000000"/>
                </a:solidFill>
                <a:latin typeface="Noto Serif"/>
                <a:ea typeface="Noto Serif"/>
                <a:cs typeface="Noto Serif"/>
                <a:sym typeface="Noto Serif"/>
              </a:rPr>
              <a:t>Digestif</a:t>
            </a:r>
          </a:p>
        </p:txBody>
      </p:sp>
      <p:sp>
        <p:nvSpPr>
          <p:cNvPr name="TextBox 53" id="53"/>
          <p:cNvSpPr txBox="true"/>
          <p:nvPr/>
        </p:nvSpPr>
        <p:spPr>
          <a:xfrm rot="0">
            <a:off x="4653586" y="10202080"/>
            <a:ext cx="2650026" cy="174625"/>
          </a:xfrm>
          <a:prstGeom prst="rect">
            <a:avLst/>
          </a:prstGeom>
        </p:spPr>
        <p:txBody>
          <a:bodyPr anchor="t" rtlCol="false" tIns="0" lIns="0" bIns="0" rIns="0">
            <a:spAutoFit/>
          </a:bodyPr>
          <a:lstStyle/>
          <a:p>
            <a:pPr algn="ctr">
              <a:lnSpc>
                <a:spcPts val="1400"/>
              </a:lnSpc>
              <a:spcBef>
                <a:spcPct val="0"/>
              </a:spcBef>
            </a:pPr>
            <a:r>
              <a:rPr lang="en-US" sz="1000">
                <a:solidFill>
                  <a:srgbClr val="000000"/>
                </a:solidFill>
                <a:latin typeface="Noto Serif Japanese"/>
                <a:ea typeface="Noto Serif Japanese"/>
                <a:cs typeface="Noto Serif Japanese"/>
                <a:sym typeface="Noto Serif Japanese"/>
              </a:rPr>
              <a:t>価格は税込みです。   -Tax include</a:t>
            </a:r>
          </a:p>
        </p:txBody>
      </p:sp>
    </p:spTree>
  </p:cSld>
  <p:clrMapOvr>
    <a:masterClrMapping/>
  </p:clrMapOvr>
</p:sld>
</file>

<file path=ppt/slides/slide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AutoShape 2" id="2"/>
          <p:cNvSpPr/>
          <p:nvPr/>
        </p:nvSpPr>
        <p:spPr>
          <a:xfrm>
            <a:off x="3524017" y="10324114"/>
            <a:ext cx="511967" cy="0"/>
          </a:xfrm>
          <a:prstGeom prst="line">
            <a:avLst/>
          </a:prstGeom>
          <a:ln cap="flat" w="9525">
            <a:solidFill>
              <a:srgbClr val="000000"/>
            </a:solidFill>
            <a:prstDash val="solid"/>
            <a:headEnd type="none" len="sm" w="sm"/>
            <a:tailEnd type="none" len="sm" w="sm"/>
          </a:ln>
        </p:spPr>
      </p:sp>
      <p:grpSp>
        <p:nvGrpSpPr>
          <p:cNvPr name="Group 3" id="3"/>
          <p:cNvGrpSpPr/>
          <p:nvPr/>
        </p:nvGrpSpPr>
        <p:grpSpPr>
          <a:xfrm rot="0">
            <a:off x="3665007" y="10172294"/>
            <a:ext cx="229987" cy="303641"/>
            <a:chOff x="0" y="0"/>
            <a:chExt cx="82422" cy="108818"/>
          </a:xfrm>
        </p:grpSpPr>
        <p:sp>
          <p:nvSpPr>
            <p:cNvPr name="Freeform 4" id="4"/>
            <p:cNvSpPr/>
            <p:nvPr/>
          </p:nvSpPr>
          <p:spPr>
            <a:xfrm flipH="false" flipV="false" rot="0">
              <a:off x="0" y="0"/>
              <a:ext cx="82422" cy="108818"/>
            </a:xfrm>
            <a:custGeom>
              <a:avLst/>
              <a:gdLst/>
              <a:ahLst/>
              <a:cxnLst/>
              <a:rect r="r" b="b" t="t" l="l"/>
              <a:pathLst>
                <a:path h="108818" w="82422">
                  <a:moveTo>
                    <a:pt x="41211" y="0"/>
                  </a:moveTo>
                  <a:lnTo>
                    <a:pt x="41211" y="0"/>
                  </a:lnTo>
                  <a:cubicBezTo>
                    <a:pt x="52141" y="0"/>
                    <a:pt x="62623" y="4342"/>
                    <a:pt x="70352" y="12070"/>
                  </a:cubicBezTo>
                  <a:cubicBezTo>
                    <a:pt x="78080" y="19799"/>
                    <a:pt x="82422" y="30281"/>
                    <a:pt x="82422" y="41211"/>
                  </a:cubicBezTo>
                  <a:lnTo>
                    <a:pt x="82422" y="67607"/>
                  </a:lnTo>
                  <a:cubicBezTo>
                    <a:pt x="82422" y="90367"/>
                    <a:pt x="63971" y="108818"/>
                    <a:pt x="41211" y="108818"/>
                  </a:cubicBezTo>
                  <a:lnTo>
                    <a:pt x="41211" y="108818"/>
                  </a:lnTo>
                  <a:cubicBezTo>
                    <a:pt x="18451" y="108818"/>
                    <a:pt x="0" y="90367"/>
                    <a:pt x="0" y="67607"/>
                  </a:cubicBezTo>
                  <a:lnTo>
                    <a:pt x="0" y="41211"/>
                  </a:lnTo>
                  <a:cubicBezTo>
                    <a:pt x="0" y="18451"/>
                    <a:pt x="18451" y="0"/>
                    <a:pt x="41211" y="0"/>
                  </a:cubicBezTo>
                  <a:close/>
                </a:path>
              </a:pathLst>
            </a:custGeom>
            <a:solidFill>
              <a:srgbClr val="FFFFFF"/>
            </a:solidFill>
          </p:spPr>
        </p:sp>
        <p:sp>
          <p:nvSpPr>
            <p:cNvPr name="TextBox 5" id="5"/>
            <p:cNvSpPr txBox="true"/>
            <p:nvPr/>
          </p:nvSpPr>
          <p:spPr>
            <a:xfrm>
              <a:off x="0" y="-28575"/>
              <a:ext cx="82422" cy="137393"/>
            </a:xfrm>
            <a:prstGeom prst="rect">
              <a:avLst/>
            </a:prstGeom>
          </p:spPr>
          <p:txBody>
            <a:bodyPr anchor="ctr" rtlCol="false" tIns="50800" lIns="50800" bIns="50800" rIns="50800"/>
            <a:lstStyle/>
            <a:p>
              <a:pPr algn="ctr">
                <a:lnSpc>
                  <a:spcPts val="1679"/>
                </a:lnSpc>
              </a:pPr>
            </a:p>
          </p:txBody>
        </p:sp>
      </p:grpSp>
      <p:sp>
        <p:nvSpPr>
          <p:cNvPr name="TextBox 6" id="6"/>
          <p:cNvSpPr txBox="true"/>
          <p:nvPr/>
        </p:nvSpPr>
        <p:spPr>
          <a:xfrm rot="0">
            <a:off x="3745100" y="10219598"/>
            <a:ext cx="152400" cy="180975"/>
          </a:xfrm>
          <a:prstGeom prst="rect">
            <a:avLst/>
          </a:prstGeom>
        </p:spPr>
        <p:txBody>
          <a:bodyPr anchor="t" rtlCol="false" tIns="0" lIns="0" bIns="0" rIns="0" wrap="none">
            <a:spAutoFit/>
          </a:bodyPr>
          <a:lstStyle/>
          <a:p>
            <a:pPr algn="ctr">
              <a:lnSpc>
                <a:spcPts val="1400"/>
              </a:lnSpc>
              <a:spcBef>
                <a:spcPct val="0"/>
              </a:spcBef>
            </a:pPr>
            <a:r>
              <a:rPr lang="en-US" sz="1000">
                <a:solidFill>
                  <a:srgbClr val="000000"/>
                </a:solidFill>
                <a:latin typeface="Noto Serif"/>
                <a:ea typeface="Noto Serif"/>
                <a:cs typeface="Noto Serif"/>
                <a:sym typeface="Noto Serif"/>
              </a:rPr>
              <a:t>8</a:t>
            </a:r>
          </a:p>
        </p:txBody>
      </p:sp>
      <p:sp>
        <p:nvSpPr>
          <p:cNvPr name="TextBox 7" id="7"/>
          <p:cNvSpPr txBox="true"/>
          <p:nvPr/>
        </p:nvSpPr>
        <p:spPr>
          <a:xfrm rot="0">
            <a:off x="479089" y="2424610"/>
            <a:ext cx="5496129"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Japanese"/>
                <a:ea typeface="Noto Serif Japanese"/>
                <a:cs typeface="Noto Serif Japanese"/>
                <a:sym typeface="Noto Serif Japanese"/>
              </a:rPr>
              <a:t>ソーテルヌ</a:t>
            </a:r>
            <a:r>
              <a:rPr lang="en-US" sz="1200">
                <a:solidFill>
                  <a:srgbClr val="000000"/>
                </a:solidFill>
                <a:latin typeface="Noto Serif Japanese"/>
                <a:ea typeface="Noto Serif Japanese"/>
                <a:cs typeface="Noto Serif Japanese"/>
                <a:sym typeface="Noto Serif Japanese"/>
              </a:rPr>
              <a:t> / シャトー・オイジー</a:t>
            </a:r>
          </a:p>
        </p:txBody>
      </p:sp>
      <p:sp>
        <p:nvSpPr>
          <p:cNvPr name="TextBox 8" id="8"/>
          <p:cNvSpPr txBox="true"/>
          <p:nvPr/>
        </p:nvSpPr>
        <p:spPr>
          <a:xfrm rot="0">
            <a:off x="398689" y="2209540"/>
            <a:ext cx="5280913"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a:ea typeface="Noto Serif"/>
                <a:cs typeface="Noto Serif"/>
                <a:sym typeface="Noto Serif"/>
              </a:rPr>
              <a:t>Sauter</a:t>
            </a:r>
            <a:r>
              <a:rPr lang="en-US" sz="1200">
                <a:solidFill>
                  <a:srgbClr val="000000"/>
                </a:solidFill>
                <a:latin typeface="Noto Serif"/>
                <a:ea typeface="Noto Serif"/>
                <a:cs typeface="Noto Serif"/>
                <a:sym typeface="Noto Serif"/>
              </a:rPr>
              <a:t>nes / Château Oisy</a:t>
            </a:r>
          </a:p>
        </p:txBody>
      </p:sp>
      <p:sp>
        <p:nvSpPr>
          <p:cNvPr name="TextBox 9" id="9"/>
          <p:cNvSpPr txBox="true"/>
          <p:nvPr/>
        </p:nvSpPr>
        <p:spPr>
          <a:xfrm rot="0">
            <a:off x="5880128" y="2424610"/>
            <a:ext cx="1051196" cy="198120"/>
          </a:xfrm>
          <a:prstGeom prst="rect">
            <a:avLst/>
          </a:prstGeom>
        </p:spPr>
        <p:txBody>
          <a:bodyPr anchor="t" rtlCol="false" tIns="0" lIns="0" bIns="0" rIns="0">
            <a:spAutoFit/>
          </a:bodyPr>
          <a:lstStyle/>
          <a:p>
            <a:pPr algn="r">
              <a:lnSpc>
                <a:spcPts val="1679"/>
              </a:lnSpc>
              <a:spcBef>
                <a:spcPct val="0"/>
              </a:spcBef>
            </a:pPr>
            <a:r>
              <a:rPr lang="en-US" sz="1200">
                <a:solidFill>
                  <a:srgbClr val="000000"/>
                </a:solidFill>
                <a:latin typeface="Noto Serif"/>
                <a:ea typeface="Noto Serif"/>
                <a:cs typeface="Noto Serif"/>
                <a:sym typeface="Noto Serif"/>
              </a:rPr>
              <a:t>￥900/Glass</a:t>
            </a:r>
          </a:p>
        </p:txBody>
      </p:sp>
      <p:sp>
        <p:nvSpPr>
          <p:cNvPr name="TextBox 10" id="10"/>
          <p:cNvSpPr txBox="true"/>
          <p:nvPr/>
        </p:nvSpPr>
        <p:spPr>
          <a:xfrm rot="0">
            <a:off x="551089" y="2641780"/>
            <a:ext cx="5817104" cy="148590"/>
          </a:xfrm>
          <a:prstGeom prst="rect">
            <a:avLst/>
          </a:prstGeom>
        </p:spPr>
        <p:txBody>
          <a:bodyPr anchor="t" rtlCol="false" tIns="0" lIns="0" bIns="0" rIns="0">
            <a:spAutoFit/>
          </a:bodyPr>
          <a:lstStyle/>
          <a:p>
            <a:pPr algn="r">
              <a:lnSpc>
                <a:spcPts val="1260"/>
              </a:lnSpc>
              <a:spcBef>
                <a:spcPct val="0"/>
              </a:spcBef>
            </a:pPr>
            <a:r>
              <a:rPr lang="en-US" sz="900">
                <a:solidFill>
                  <a:srgbClr val="000000"/>
                </a:solidFill>
                <a:latin typeface="Noto Serif Japanese"/>
                <a:ea typeface="Noto Serif Japanese"/>
                <a:cs typeface="Noto Serif Japanese"/>
                <a:sym typeface="Noto Serif Japanese"/>
              </a:rPr>
              <a:t>（貴腐ぶどうから造られる黄金色の極甘口ワイン｜フランス・ボルドー｜甘口）</a:t>
            </a:r>
          </a:p>
        </p:txBody>
      </p:sp>
      <p:sp>
        <p:nvSpPr>
          <p:cNvPr name="TextBox 11" id="11"/>
          <p:cNvSpPr txBox="true"/>
          <p:nvPr/>
        </p:nvSpPr>
        <p:spPr>
          <a:xfrm rot="0">
            <a:off x="398689" y="1736771"/>
            <a:ext cx="5817104"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Japanese"/>
                <a:ea typeface="Noto Serif Japanese"/>
                <a:cs typeface="Noto Serif Japanese"/>
                <a:sym typeface="Noto Serif Japanese"/>
              </a:rPr>
              <a:t>ワイン名 / 造り手名 /（日本語）</a:t>
            </a:r>
          </a:p>
        </p:txBody>
      </p:sp>
      <p:sp>
        <p:nvSpPr>
          <p:cNvPr name="TextBox 12" id="12"/>
          <p:cNvSpPr txBox="true"/>
          <p:nvPr/>
        </p:nvSpPr>
        <p:spPr>
          <a:xfrm rot="0">
            <a:off x="398689" y="1521701"/>
            <a:ext cx="5280913"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a:ea typeface="Noto Serif"/>
                <a:cs typeface="Noto Serif"/>
                <a:sym typeface="Noto Serif"/>
              </a:rPr>
              <a:t>Vintage /  Wine name / Wine Maker (Alphabet)</a:t>
            </a:r>
          </a:p>
        </p:txBody>
      </p:sp>
      <p:sp>
        <p:nvSpPr>
          <p:cNvPr name="TextBox 13" id="13"/>
          <p:cNvSpPr txBox="true"/>
          <p:nvPr/>
        </p:nvSpPr>
        <p:spPr>
          <a:xfrm rot="0">
            <a:off x="5880128" y="1736771"/>
            <a:ext cx="1051196" cy="198120"/>
          </a:xfrm>
          <a:prstGeom prst="rect">
            <a:avLst/>
          </a:prstGeom>
        </p:spPr>
        <p:txBody>
          <a:bodyPr anchor="t" rtlCol="false" tIns="0" lIns="0" bIns="0" rIns="0">
            <a:spAutoFit/>
          </a:bodyPr>
          <a:lstStyle/>
          <a:p>
            <a:pPr algn="r">
              <a:lnSpc>
                <a:spcPts val="1679"/>
              </a:lnSpc>
              <a:spcBef>
                <a:spcPct val="0"/>
              </a:spcBef>
            </a:pPr>
            <a:r>
              <a:rPr lang="en-US" sz="1200">
                <a:solidFill>
                  <a:srgbClr val="000000"/>
                </a:solidFill>
                <a:latin typeface="Noto Serif Japanese"/>
                <a:ea typeface="Noto Serif Japanese"/>
                <a:cs typeface="Noto Serif Japanese"/>
                <a:sym typeface="Noto Serif Japanese"/>
              </a:rPr>
              <a:t>値段</a:t>
            </a:r>
          </a:p>
        </p:txBody>
      </p:sp>
      <p:sp>
        <p:nvSpPr>
          <p:cNvPr name="TextBox 14" id="14"/>
          <p:cNvSpPr txBox="true"/>
          <p:nvPr/>
        </p:nvSpPr>
        <p:spPr>
          <a:xfrm rot="0">
            <a:off x="4759826" y="1915841"/>
            <a:ext cx="1645900" cy="148590"/>
          </a:xfrm>
          <a:prstGeom prst="rect">
            <a:avLst/>
          </a:prstGeom>
        </p:spPr>
        <p:txBody>
          <a:bodyPr anchor="t" rtlCol="false" tIns="0" lIns="0" bIns="0" rIns="0">
            <a:spAutoFit/>
          </a:bodyPr>
          <a:lstStyle/>
          <a:p>
            <a:pPr algn="r">
              <a:lnSpc>
                <a:spcPts val="1260"/>
              </a:lnSpc>
              <a:spcBef>
                <a:spcPct val="0"/>
              </a:spcBef>
            </a:pPr>
            <a:r>
              <a:rPr lang="en-US" sz="900">
                <a:solidFill>
                  <a:srgbClr val="000000"/>
                </a:solidFill>
                <a:latin typeface="Noto Serif Japanese"/>
                <a:ea typeface="Noto Serif Japanese"/>
                <a:cs typeface="Noto Serif Japanese"/>
                <a:sym typeface="Noto Serif Japanese"/>
              </a:rPr>
              <a:t>コメント | </a:t>
            </a:r>
            <a:r>
              <a:rPr lang="en-US" sz="900">
                <a:solidFill>
                  <a:srgbClr val="000000"/>
                </a:solidFill>
                <a:latin typeface="Noto Serif Japanese"/>
                <a:ea typeface="Noto Serif Japanese"/>
                <a:cs typeface="Noto Serif Japanese"/>
                <a:sym typeface="Noto Serif Japanese"/>
              </a:rPr>
              <a:t> (国・地域)</a:t>
            </a:r>
          </a:p>
        </p:txBody>
      </p:sp>
      <p:sp>
        <p:nvSpPr>
          <p:cNvPr name="TextBox 15" id="15"/>
          <p:cNvSpPr txBox="true"/>
          <p:nvPr/>
        </p:nvSpPr>
        <p:spPr>
          <a:xfrm rot="0">
            <a:off x="479089" y="3275176"/>
            <a:ext cx="5496129"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Japanese"/>
                <a:ea typeface="Noto Serif Japanese"/>
                <a:cs typeface="Noto Serif Japanese"/>
                <a:sym typeface="Noto Serif Japanese"/>
              </a:rPr>
              <a:t>モンバジャック</a:t>
            </a:r>
            <a:r>
              <a:rPr lang="en-US" sz="1200">
                <a:solidFill>
                  <a:srgbClr val="000000"/>
                </a:solidFill>
                <a:latin typeface="Noto Serif Japanese"/>
                <a:ea typeface="Noto Serif Japanese"/>
                <a:cs typeface="Noto Serif Japanese"/>
                <a:sym typeface="Noto Serif Japanese"/>
              </a:rPr>
              <a:t> / ドメーヌ・オイジー</a:t>
            </a:r>
          </a:p>
        </p:txBody>
      </p:sp>
      <p:sp>
        <p:nvSpPr>
          <p:cNvPr name="TextBox 16" id="16"/>
          <p:cNvSpPr txBox="true"/>
          <p:nvPr/>
        </p:nvSpPr>
        <p:spPr>
          <a:xfrm rot="0">
            <a:off x="398689" y="3060106"/>
            <a:ext cx="5280913"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a:ea typeface="Noto Serif"/>
                <a:cs typeface="Noto Serif"/>
                <a:sym typeface="Noto Serif"/>
              </a:rPr>
              <a:t>M</a:t>
            </a:r>
            <a:r>
              <a:rPr lang="en-US" sz="1200">
                <a:solidFill>
                  <a:srgbClr val="000000"/>
                </a:solidFill>
                <a:latin typeface="Noto Serif"/>
                <a:ea typeface="Noto Serif"/>
                <a:cs typeface="Noto Serif"/>
                <a:sym typeface="Noto Serif"/>
              </a:rPr>
              <a:t>onbazillac / Domaine Oisy</a:t>
            </a:r>
          </a:p>
        </p:txBody>
      </p:sp>
      <p:sp>
        <p:nvSpPr>
          <p:cNvPr name="TextBox 17" id="17"/>
          <p:cNvSpPr txBox="true"/>
          <p:nvPr/>
        </p:nvSpPr>
        <p:spPr>
          <a:xfrm rot="0">
            <a:off x="5880128" y="3275176"/>
            <a:ext cx="1051196" cy="198120"/>
          </a:xfrm>
          <a:prstGeom prst="rect">
            <a:avLst/>
          </a:prstGeom>
        </p:spPr>
        <p:txBody>
          <a:bodyPr anchor="t" rtlCol="false" tIns="0" lIns="0" bIns="0" rIns="0">
            <a:spAutoFit/>
          </a:bodyPr>
          <a:lstStyle/>
          <a:p>
            <a:pPr algn="r">
              <a:lnSpc>
                <a:spcPts val="1679"/>
              </a:lnSpc>
              <a:spcBef>
                <a:spcPct val="0"/>
              </a:spcBef>
            </a:pPr>
            <a:r>
              <a:rPr lang="en-US" sz="1200">
                <a:solidFill>
                  <a:srgbClr val="000000"/>
                </a:solidFill>
                <a:latin typeface="Noto Serif"/>
                <a:ea typeface="Noto Serif"/>
                <a:cs typeface="Noto Serif"/>
                <a:sym typeface="Noto Serif"/>
              </a:rPr>
              <a:t>￥900/Glass</a:t>
            </a:r>
          </a:p>
        </p:txBody>
      </p:sp>
      <p:sp>
        <p:nvSpPr>
          <p:cNvPr name="TextBox 18" id="18"/>
          <p:cNvSpPr txBox="true"/>
          <p:nvPr/>
        </p:nvSpPr>
        <p:spPr>
          <a:xfrm rot="0">
            <a:off x="398689" y="3492346"/>
            <a:ext cx="5969504" cy="148590"/>
          </a:xfrm>
          <a:prstGeom prst="rect">
            <a:avLst/>
          </a:prstGeom>
        </p:spPr>
        <p:txBody>
          <a:bodyPr anchor="t" rtlCol="false" tIns="0" lIns="0" bIns="0" rIns="0">
            <a:spAutoFit/>
          </a:bodyPr>
          <a:lstStyle/>
          <a:p>
            <a:pPr algn="r">
              <a:lnSpc>
                <a:spcPts val="1260"/>
              </a:lnSpc>
              <a:spcBef>
                <a:spcPct val="0"/>
              </a:spcBef>
            </a:pPr>
            <a:r>
              <a:rPr lang="en-US" sz="900">
                <a:solidFill>
                  <a:srgbClr val="000000"/>
                </a:solidFill>
                <a:latin typeface="Noto Serif Japanese"/>
                <a:ea typeface="Noto Serif Japanese"/>
                <a:cs typeface="Noto Serif Japanese"/>
                <a:sym typeface="Noto Serif Japanese"/>
              </a:rPr>
              <a:t>（ソーテルヌに似たスタイルで親しみやすい貴腐ワイン｜フランス・南西地方｜甘口）</a:t>
            </a:r>
          </a:p>
        </p:txBody>
      </p:sp>
      <p:sp>
        <p:nvSpPr>
          <p:cNvPr name="TextBox 19" id="19"/>
          <p:cNvSpPr txBox="true"/>
          <p:nvPr/>
        </p:nvSpPr>
        <p:spPr>
          <a:xfrm rot="0">
            <a:off x="479089" y="4125743"/>
            <a:ext cx="5496129"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Japanese"/>
                <a:ea typeface="Noto Serif Japanese"/>
                <a:cs typeface="Noto Serif Japanese"/>
                <a:sym typeface="Noto Serif Japanese"/>
              </a:rPr>
              <a:t>ヴァン・ド・パイユ / ドメーヌ・オイジー</a:t>
            </a:r>
          </a:p>
        </p:txBody>
      </p:sp>
      <p:sp>
        <p:nvSpPr>
          <p:cNvPr name="TextBox 20" id="20"/>
          <p:cNvSpPr txBox="true"/>
          <p:nvPr/>
        </p:nvSpPr>
        <p:spPr>
          <a:xfrm rot="0">
            <a:off x="398689" y="3910673"/>
            <a:ext cx="5280913"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a:ea typeface="Noto Serif"/>
                <a:cs typeface="Noto Serif"/>
                <a:sym typeface="Noto Serif"/>
              </a:rPr>
              <a:t>Vi</a:t>
            </a:r>
            <a:r>
              <a:rPr lang="en-US" sz="1200">
                <a:solidFill>
                  <a:srgbClr val="000000"/>
                </a:solidFill>
                <a:latin typeface="Noto Serif"/>
                <a:ea typeface="Noto Serif"/>
                <a:cs typeface="Noto Serif"/>
                <a:sym typeface="Noto Serif"/>
              </a:rPr>
              <a:t>n de Paille / Domaine Oisy</a:t>
            </a:r>
          </a:p>
        </p:txBody>
      </p:sp>
      <p:sp>
        <p:nvSpPr>
          <p:cNvPr name="TextBox 21" id="21"/>
          <p:cNvSpPr txBox="true"/>
          <p:nvPr/>
        </p:nvSpPr>
        <p:spPr>
          <a:xfrm rot="0">
            <a:off x="5880128" y="4125743"/>
            <a:ext cx="1051196" cy="198120"/>
          </a:xfrm>
          <a:prstGeom prst="rect">
            <a:avLst/>
          </a:prstGeom>
        </p:spPr>
        <p:txBody>
          <a:bodyPr anchor="t" rtlCol="false" tIns="0" lIns="0" bIns="0" rIns="0">
            <a:spAutoFit/>
          </a:bodyPr>
          <a:lstStyle/>
          <a:p>
            <a:pPr algn="r">
              <a:lnSpc>
                <a:spcPts val="1679"/>
              </a:lnSpc>
              <a:spcBef>
                <a:spcPct val="0"/>
              </a:spcBef>
            </a:pPr>
            <a:r>
              <a:rPr lang="en-US" sz="1200">
                <a:solidFill>
                  <a:srgbClr val="000000"/>
                </a:solidFill>
                <a:latin typeface="Noto Serif"/>
                <a:ea typeface="Noto Serif"/>
                <a:cs typeface="Noto Serif"/>
                <a:sym typeface="Noto Serif"/>
              </a:rPr>
              <a:t>￥900/Glass</a:t>
            </a:r>
          </a:p>
        </p:txBody>
      </p:sp>
      <p:sp>
        <p:nvSpPr>
          <p:cNvPr name="TextBox 22" id="22"/>
          <p:cNvSpPr txBox="true"/>
          <p:nvPr/>
        </p:nvSpPr>
        <p:spPr>
          <a:xfrm rot="0">
            <a:off x="551089" y="4342913"/>
            <a:ext cx="5817104" cy="148590"/>
          </a:xfrm>
          <a:prstGeom prst="rect">
            <a:avLst/>
          </a:prstGeom>
        </p:spPr>
        <p:txBody>
          <a:bodyPr anchor="t" rtlCol="false" tIns="0" lIns="0" bIns="0" rIns="0">
            <a:spAutoFit/>
          </a:bodyPr>
          <a:lstStyle/>
          <a:p>
            <a:pPr algn="r">
              <a:lnSpc>
                <a:spcPts val="1260"/>
              </a:lnSpc>
              <a:spcBef>
                <a:spcPct val="0"/>
              </a:spcBef>
            </a:pPr>
            <a:r>
              <a:rPr lang="en-US" sz="900">
                <a:solidFill>
                  <a:srgbClr val="000000"/>
                </a:solidFill>
                <a:latin typeface="Noto Serif Japanese"/>
                <a:ea typeface="Noto Serif Japanese"/>
                <a:cs typeface="Noto Serif Japanese"/>
                <a:sym typeface="Noto Serif Japanese"/>
              </a:rPr>
              <a:t>（干しぶどうを使った濃密で蜂蜜のような甘口ワイン｜フランス・ジュラ｜甘口）</a:t>
            </a:r>
          </a:p>
        </p:txBody>
      </p:sp>
      <p:sp>
        <p:nvSpPr>
          <p:cNvPr name="TextBox 23" id="23"/>
          <p:cNvSpPr txBox="true"/>
          <p:nvPr/>
        </p:nvSpPr>
        <p:spPr>
          <a:xfrm rot="0">
            <a:off x="479089" y="4976310"/>
            <a:ext cx="5496129"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Japanese"/>
                <a:ea typeface="Noto Serif Japanese"/>
                <a:cs typeface="Noto Serif Japanese"/>
                <a:sym typeface="Noto Serif Japanese"/>
              </a:rPr>
              <a:t>ベーレンアウスレーゼ</a:t>
            </a:r>
            <a:r>
              <a:rPr lang="en-US" sz="1200">
                <a:solidFill>
                  <a:srgbClr val="000000"/>
                </a:solidFill>
                <a:latin typeface="Noto Serif Japanese"/>
                <a:ea typeface="Noto Serif Japanese"/>
                <a:cs typeface="Noto Serif Japanese"/>
                <a:sym typeface="Noto Serif Japanese"/>
              </a:rPr>
              <a:t> / ヴァイングート・オイジー</a:t>
            </a:r>
          </a:p>
        </p:txBody>
      </p:sp>
      <p:sp>
        <p:nvSpPr>
          <p:cNvPr name="TextBox 24" id="24"/>
          <p:cNvSpPr txBox="true"/>
          <p:nvPr/>
        </p:nvSpPr>
        <p:spPr>
          <a:xfrm rot="0">
            <a:off x="398689" y="4761240"/>
            <a:ext cx="5280913"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a:ea typeface="Noto Serif"/>
                <a:cs typeface="Noto Serif"/>
                <a:sym typeface="Noto Serif"/>
              </a:rPr>
              <a:t>Beere</a:t>
            </a:r>
            <a:r>
              <a:rPr lang="en-US" sz="1200">
                <a:solidFill>
                  <a:srgbClr val="000000"/>
                </a:solidFill>
                <a:latin typeface="Noto Serif"/>
                <a:ea typeface="Noto Serif"/>
                <a:cs typeface="Noto Serif"/>
                <a:sym typeface="Noto Serif"/>
              </a:rPr>
              <a:t>nauslese / Weingut Oisy</a:t>
            </a:r>
          </a:p>
        </p:txBody>
      </p:sp>
      <p:sp>
        <p:nvSpPr>
          <p:cNvPr name="TextBox 25" id="25"/>
          <p:cNvSpPr txBox="true"/>
          <p:nvPr/>
        </p:nvSpPr>
        <p:spPr>
          <a:xfrm rot="0">
            <a:off x="5880128" y="4976310"/>
            <a:ext cx="1051196" cy="198120"/>
          </a:xfrm>
          <a:prstGeom prst="rect">
            <a:avLst/>
          </a:prstGeom>
        </p:spPr>
        <p:txBody>
          <a:bodyPr anchor="t" rtlCol="false" tIns="0" lIns="0" bIns="0" rIns="0">
            <a:spAutoFit/>
          </a:bodyPr>
          <a:lstStyle/>
          <a:p>
            <a:pPr algn="r">
              <a:lnSpc>
                <a:spcPts val="1679"/>
              </a:lnSpc>
              <a:spcBef>
                <a:spcPct val="0"/>
              </a:spcBef>
            </a:pPr>
            <a:r>
              <a:rPr lang="en-US" sz="1200">
                <a:solidFill>
                  <a:srgbClr val="000000"/>
                </a:solidFill>
                <a:latin typeface="Noto Serif"/>
                <a:ea typeface="Noto Serif"/>
                <a:cs typeface="Noto Serif"/>
                <a:sym typeface="Noto Serif"/>
              </a:rPr>
              <a:t>￥900/Glass</a:t>
            </a:r>
          </a:p>
        </p:txBody>
      </p:sp>
      <p:sp>
        <p:nvSpPr>
          <p:cNvPr name="TextBox 26" id="26"/>
          <p:cNvSpPr txBox="true"/>
          <p:nvPr/>
        </p:nvSpPr>
        <p:spPr>
          <a:xfrm rot="0">
            <a:off x="551089" y="5193480"/>
            <a:ext cx="5817104" cy="148590"/>
          </a:xfrm>
          <a:prstGeom prst="rect">
            <a:avLst/>
          </a:prstGeom>
        </p:spPr>
        <p:txBody>
          <a:bodyPr anchor="t" rtlCol="false" tIns="0" lIns="0" bIns="0" rIns="0">
            <a:spAutoFit/>
          </a:bodyPr>
          <a:lstStyle/>
          <a:p>
            <a:pPr algn="r">
              <a:lnSpc>
                <a:spcPts val="1260"/>
              </a:lnSpc>
              <a:spcBef>
                <a:spcPct val="0"/>
              </a:spcBef>
            </a:pPr>
            <a:r>
              <a:rPr lang="en-US" sz="900">
                <a:solidFill>
                  <a:srgbClr val="000000"/>
                </a:solidFill>
                <a:latin typeface="Noto Serif Japanese"/>
                <a:ea typeface="Noto Serif Japanese"/>
                <a:cs typeface="Noto Serif Japanese"/>
                <a:sym typeface="Noto Serif Japanese"/>
              </a:rPr>
              <a:t>（貴腐ぶどうを含む粒選りから造る濃厚な甘口ワイン｜ドイツ・モーゼル｜甘口）</a:t>
            </a:r>
          </a:p>
        </p:txBody>
      </p:sp>
      <p:sp>
        <p:nvSpPr>
          <p:cNvPr name="TextBox 27" id="27"/>
          <p:cNvSpPr txBox="true"/>
          <p:nvPr/>
        </p:nvSpPr>
        <p:spPr>
          <a:xfrm rot="0">
            <a:off x="479089" y="5826877"/>
            <a:ext cx="5496129"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Japanese"/>
                <a:ea typeface="Noto Serif Japanese"/>
                <a:cs typeface="Noto Serif Japanese"/>
                <a:sym typeface="Noto Serif Japanese"/>
              </a:rPr>
              <a:t>トロッケンベーレンアウスレーゼ</a:t>
            </a:r>
            <a:r>
              <a:rPr lang="en-US" sz="1200">
                <a:solidFill>
                  <a:srgbClr val="000000"/>
                </a:solidFill>
                <a:latin typeface="Noto Serif Japanese"/>
                <a:ea typeface="Noto Serif Japanese"/>
                <a:cs typeface="Noto Serif Japanese"/>
                <a:sym typeface="Noto Serif Japanese"/>
              </a:rPr>
              <a:t> / ヴァイングート・オイジー</a:t>
            </a:r>
          </a:p>
        </p:txBody>
      </p:sp>
      <p:sp>
        <p:nvSpPr>
          <p:cNvPr name="TextBox 28" id="28"/>
          <p:cNvSpPr txBox="true"/>
          <p:nvPr/>
        </p:nvSpPr>
        <p:spPr>
          <a:xfrm rot="0">
            <a:off x="398689" y="5611807"/>
            <a:ext cx="5280913"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a:ea typeface="Noto Serif"/>
                <a:cs typeface="Noto Serif"/>
                <a:sym typeface="Noto Serif"/>
              </a:rPr>
              <a:t>Trocke</a:t>
            </a:r>
            <a:r>
              <a:rPr lang="en-US" sz="1200">
                <a:solidFill>
                  <a:srgbClr val="000000"/>
                </a:solidFill>
                <a:latin typeface="Noto Serif"/>
                <a:ea typeface="Noto Serif"/>
                <a:cs typeface="Noto Serif"/>
                <a:sym typeface="Noto Serif"/>
              </a:rPr>
              <a:t>nbeerenauslese / Weingut Oisy</a:t>
            </a:r>
          </a:p>
        </p:txBody>
      </p:sp>
      <p:sp>
        <p:nvSpPr>
          <p:cNvPr name="TextBox 29" id="29"/>
          <p:cNvSpPr txBox="true"/>
          <p:nvPr/>
        </p:nvSpPr>
        <p:spPr>
          <a:xfrm rot="0">
            <a:off x="5880128" y="5826877"/>
            <a:ext cx="1051196" cy="198120"/>
          </a:xfrm>
          <a:prstGeom prst="rect">
            <a:avLst/>
          </a:prstGeom>
        </p:spPr>
        <p:txBody>
          <a:bodyPr anchor="t" rtlCol="false" tIns="0" lIns="0" bIns="0" rIns="0">
            <a:spAutoFit/>
          </a:bodyPr>
          <a:lstStyle/>
          <a:p>
            <a:pPr algn="r">
              <a:lnSpc>
                <a:spcPts val="1679"/>
              </a:lnSpc>
              <a:spcBef>
                <a:spcPct val="0"/>
              </a:spcBef>
            </a:pPr>
            <a:r>
              <a:rPr lang="en-US" sz="1200">
                <a:solidFill>
                  <a:srgbClr val="000000"/>
                </a:solidFill>
                <a:latin typeface="Noto Serif"/>
                <a:ea typeface="Noto Serif"/>
                <a:cs typeface="Noto Serif"/>
                <a:sym typeface="Noto Serif"/>
              </a:rPr>
              <a:t>￥900/Glass</a:t>
            </a:r>
          </a:p>
        </p:txBody>
      </p:sp>
      <p:sp>
        <p:nvSpPr>
          <p:cNvPr name="TextBox 30" id="30"/>
          <p:cNvSpPr txBox="true"/>
          <p:nvPr/>
        </p:nvSpPr>
        <p:spPr>
          <a:xfrm rot="0">
            <a:off x="551089" y="6044047"/>
            <a:ext cx="5817104" cy="148590"/>
          </a:xfrm>
          <a:prstGeom prst="rect">
            <a:avLst/>
          </a:prstGeom>
        </p:spPr>
        <p:txBody>
          <a:bodyPr anchor="t" rtlCol="false" tIns="0" lIns="0" bIns="0" rIns="0">
            <a:spAutoFit/>
          </a:bodyPr>
          <a:lstStyle/>
          <a:p>
            <a:pPr algn="r">
              <a:lnSpc>
                <a:spcPts val="1260"/>
              </a:lnSpc>
              <a:spcBef>
                <a:spcPct val="0"/>
              </a:spcBef>
            </a:pPr>
            <a:r>
              <a:rPr lang="en-US" sz="900">
                <a:solidFill>
                  <a:srgbClr val="000000"/>
                </a:solidFill>
                <a:latin typeface="Noto Serif Japanese"/>
                <a:ea typeface="Noto Serif Japanese"/>
                <a:cs typeface="Noto Serif Japanese"/>
                <a:sym typeface="Noto Serif Japanese"/>
              </a:rPr>
              <a:t>（貴腐ぶどう100％使用の極甘口ワイン｜ドイツ・ラインガウ｜甘口）</a:t>
            </a:r>
          </a:p>
        </p:txBody>
      </p:sp>
      <p:sp>
        <p:nvSpPr>
          <p:cNvPr name="TextBox 31" id="31"/>
          <p:cNvSpPr txBox="true"/>
          <p:nvPr/>
        </p:nvSpPr>
        <p:spPr>
          <a:xfrm rot="0">
            <a:off x="479089" y="6677443"/>
            <a:ext cx="5496129"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Japanese"/>
                <a:ea typeface="Noto Serif Japanese"/>
                <a:cs typeface="Noto Serif Japanese"/>
                <a:sym typeface="Noto Serif Japanese"/>
              </a:rPr>
              <a:t>アイスワイン / ヴァイングート・オイジー</a:t>
            </a:r>
          </a:p>
        </p:txBody>
      </p:sp>
      <p:sp>
        <p:nvSpPr>
          <p:cNvPr name="TextBox 32" id="32"/>
          <p:cNvSpPr txBox="true"/>
          <p:nvPr/>
        </p:nvSpPr>
        <p:spPr>
          <a:xfrm rot="0">
            <a:off x="398689" y="6462373"/>
            <a:ext cx="5280913"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a:ea typeface="Noto Serif"/>
                <a:cs typeface="Noto Serif"/>
                <a:sym typeface="Noto Serif"/>
              </a:rPr>
              <a:t>Eiswein / Weingut Oisy</a:t>
            </a:r>
          </a:p>
        </p:txBody>
      </p:sp>
      <p:sp>
        <p:nvSpPr>
          <p:cNvPr name="TextBox 33" id="33"/>
          <p:cNvSpPr txBox="true"/>
          <p:nvPr/>
        </p:nvSpPr>
        <p:spPr>
          <a:xfrm rot="0">
            <a:off x="5880128" y="6677443"/>
            <a:ext cx="1051196" cy="198120"/>
          </a:xfrm>
          <a:prstGeom prst="rect">
            <a:avLst/>
          </a:prstGeom>
        </p:spPr>
        <p:txBody>
          <a:bodyPr anchor="t" rtlCol="false" tIns="0" lIns="0" bIns="0" rIns="0">
            <a:spAutoFit/>
          </a:bodyPr>
          <a:lstStyle/>
          <a:p>
            <a:pPr algn="r">
              <a:lnSpc>
                <a:spcPts val="1679"/>
              </a:lnSpc>
              <a:spcBef>
                <a:spcPct val="0"/>
              </a:spcBef>
            </a:pPr>
            <a:r>
              <a:rPr lang="en-US" sz="1200">
                <a:solidFill>
                  <a:srgbClr val="000000"/>
                </a:solidFill>
                <a:latin typeface="Noto Serif"/>
                <a:ea typeface="Noto Serif"/>
                <a:cs typeface="Noto Serif"/>
                <a:sym typeface="Noto Serif"/>
              </a:rPr>
              <a:t>￥900/Glass</a:t>
            </a:r>
          </a:p>
        </p:txBody>
      </p:sp>
      <p:sp>
        <p:nvSpPr>
          <p:cNvPr name="TextBox 34" id="34"/>
          <p:cNvSpPr txBox="true"/>
          <p:nvPr/>
        </p:nvSpPr>
        <p:spPr>
          <a:xfrm rot="0">
            <a:off x="432547" y="6894613"/>
            <a:ext cx="5935646" cy="148590"/>
          </a:xfrm>
          <a:prstGeom prst="rect">
            <a:avLst/>
          </a:prstGeom>
        </p:spPr>
        <p:txBody>
          <a:bodyPr anchor="t" rtlCol="false" tIns="0" lIns="0" bIns="0" rIns="0">
            <a:spAutoFit/>
          </a:bodyPr>
          <a:lstStyle/>
          <a:p>
            <a:pPr algn="r">
              <a:lnSpc>
                <a:spcPts val="1260"/>
              </a:lnSpc>
              <a:spcBef>
                <a:spcPct val="0"/>
              </a:spcBef>
            </a:pPr>
            <a:r>
              <a:rPr lang="en-US" sz="900">
                <a:solidFill>
                  <a:srgbClr val="000000"/>
                </a:solidFill>
                <a:latin typeface="Noto Serif Japanese"/>
                <a:ea typeface="Noto Serif Japanese"/>
                <a:cs typeface="Noto Serif Japanese"/>
                <a:sym typeface="Noto Serif Japanese"/>
              </a:rPr>
              <a:t>（凍結葡萄から造る酸と甘さのワイン｜オーストリア・ニーダーエスターライヒ｜甘口）</a:t>
            </a:r>
          </a:p>
        </p:txBody>
      </p:sp>
      <p:sp>
        <p:nvSpPr>
          <p:cNvPr name="TextBox 35" id="35"/>
          <p:cNvSpPr txBox="true"/>
          <p:nvPr/>
        </p:nvSpPr>
        <p:spPr>
          <a:xfrm rot="0">
            <a:off x="479089" y="7528010"/>
            <a:ext cx="5496129"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Japanese"/>
                <a:ea typeface="Noto Serif Japanese"/>
                <a:cs typeface="Noto Serif Japanese"/>
                <a:sym typeface="Noto Serif Japanese"/>
              </a:rPr>
              <a:t>ヴィンサント</a:t>
            </a:r>
            <a:r>
              <a:rPr lang="en-US" sz="1200">
                <a:solidFill>
                  <a:srgbClr val="000000"/>
                </a:solidFill>
                <a:latin typeface="Noto Serif Japanese"/>
                <a:ea typeface="Noto Serif Japanese"/>
                <a:cs typeface="Noto Serif Japanese"/>
                <a:sym typeface="Noto Serif Japanese"/>
              </a:rPr>
              <a:t> / テヌータ・オイジー</a:t>
            </a:r>
          </a:p>
        </p:txBody>
      </p:sp>
      <p:sp>
        <p:nvSpPr>
          <p:cNvPr name="TextBox 36" id="36"/>
          <p:cNvSpPr txBox="true"/>
          <p:nvPr/>
        </p:nvSpPr>
        <p:spPr>
          <a:xfrm rot="0">
            <a:off x="398689" y="7312940"/>
            <a:ext cx="5280913"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a:ea typeface="Noto Serif"/>
                <a:cs typeface="Noto Serif"/>
                <a:sym typeface="Noto Serif"/>
              </a:rPr>
              <a:t>Vin Santo / Tenuta Oisy</a:t>
            </a:r>
          </a:p>
        </p:txBody>
      </p:sp>
      <p:sp>
        <p:nvSpPr>
          <p:cNvPr name="TextBox 37" id="37"/>
          <p:cNvSpPr txBox="true"/>
          <p:nvPr/>
        </p:nvSpPr>
        <p:spPr>
          <a:xfrm rot="0">
            <a:off x="5880128" y="7528010"/>
            <a:ext cx="1051196" cy="198120"/>
          </a:xfrm>
          <a:prstGeom prst="rect">
            <a:avLst/>
          </a:prstGeom>
        </p:spPr>
        <p:txBody>
          <a:bodyPr anchor="t" rtlCol="false" tIns="0" lIns="0" bIns="0" rIns="0">
            <a:spAutoFit/>
          </a:bodyPr>
          <a:lstStyle/>
          <a:p>
            <a:pPr algn="r">
              <a:lnSpc>
                <a:spcPts val="1679"/>
              </a:lnSpc>
              <a:spcBef>
                <a:spcPct val="0"/>
              </a:spcBef>
            </a:pPr>
            <a:r>
              <a:rPr lang="en-US" sz="1200">
                <a:solidFill>
                  <a:srgbClr val="000000"/>
                </a:solidFill>
                <a:latin typeface="Noto Serif"/>
                <a:ea typeface="Noto Serif"/>
                <a:cs typeface="Noto Serif"/>
                <a:sym typeface="Noto Serif"/>
              </a:rPr>
              <a:t>￥900/Glass</a:t>
            </a:r>
          </a:p>
        </p:txBody>
      </p:sp>
      <p:sp>
        <p:nvSpPr>
          <p:cNvPr name="TextBox 38" id="38"/>
          <p:cNvSpPr txBox="true"/>
          <p:nvPr/>
        </p:nvSpPr>
        <p:spPr>
          <a:xfrm rot="0">
            <a:off x="398689" y="7745180"/>
            <a:ext cx="5969504" cy="148590"/>
          </a:xfrm>
          <a:prstGeom prst="rect">
            <a:avLst/>
          </a:prstGeom>
        </p:spPr>
        <p:txBody>
          <a:bodyPr anchor="t" rtlCol="false" tIns="0" lIns="0" bIns="0" rIns="0">
            <a:spAutoFit/>
          </a:bodyPr>
          <a:lstStyle/>
          <a:p>
            <a:pPr algn="r">
              <a:lnSpc>
                <a:spcPts val="1260"/>
              </a:lnSpc>
              <a:spcBef>
                <a:spcPct val="0"/>
              </a:spcBef>
            </a:pPr>
            <a:r>
              <a:rPr lang="en-US" sz="900">
                <a:solidFill>
                  <a:srgbClr val="000000"/>
                </a:solidFill>
                <a:latin typeface="Noto Serif Japanese"/>
                <a:ea typeface="Noto Serif Japanese"/>
                <a:cs typeface="Noto Serif Japanese"/>
                <a:sym typeface="Noto Serif Japanese"/>
              </a:rPr>
              <a:t>（トスカーナ伝統の干しぶどう甘口ワイン｜イタリア・トスカーナ｜甘口）</a:t>
            </a:r>
          </a:p>
        </p:txBody>
      </p:sp>
      <p:sp>
        <p:nvSpPr>
          <p:cNvPr name="TextBox 39" id="39"/>
          <p:cNvSpPr txBox="true"/>
          <p:nvPr/>
        </p:nvSpPr>
        <p:spPr>
          <a:xfrm rot="0">
            <a:off x="479089" y="8378577"/>
            <a:ext cx="5496129"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Japanese"/>
                <a:ea typeface="Noto Serif Japanese"/>
                <a:cs typeface="Noto Serif Japanese"/>
                <a:sym typeface="Noto Serif Japanese"/>
              </a:rPr>
              <a:t>パッシート・ディ・パンテッレリア</a:t>
            </a:r>
            <a:r>
              <a:rPr lang="en-US" sz="1200">
                <a:solidFill>
                  <a:srgbClr val="000000"/>
                </a:solidFill>
                <a:latin typeface="Noto Serif Japanese"/>
                <a:ea typeface="Noto Serif Japanese"/>
                <a:cs typeface="Noto Serif Japanese"/>
                <a:sym typeface="Noto Serif Japanese"/>
              </a:rPr>
              <a:t> / カンティーナ・オイジー</a:t>
            </a:r>
          </a:p>
        </p:txBody>
      </p:sp>
      <p:sp>
        <p:nvSpPr>
          <p:cNvPr name="TextBox 40" id="40"/>
          <p:cNvSpPr txBox="true"/>
          <p:nvPr/>
        </p:nvSpPr>
        <p:spPr>
          <a:xfrm rot="0">
            <a:off x="398689" y="8163507"/>
            <a:ext cx="5280913"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a:ea typeface="Noto Serif"/>
                <a:cs typeface="Noto Serif"/>
                <a:sym typeface="Noto Serif"/>
              </a:rPr>
              <a:t>Pass</a:t>
            </a:r>
            <a:r>
              <a:rPr lang="en-US" sz="1200">
                <a:solidFill>
                  <a:srgbClr val="000000"/>
                </a:solidFill>
                <a:latin typeface="Noto Serif"/>
                <a:ea typeface="Noto Serif"/>
                <a:cs typeface="Noto Serif"/>
                <a:sym typeface="Noto Serif"/>
              </a:rPr>
              <a:t>ito di Pantelleria / Cantina Oisy</a:t>
            </a:r>
          </a:p>
        </p:txBody>
      </p:sp>
      <p:sp>
        <p:nvSpPr>
          <p:cNvPr name="TextBox 41" id="41"/>
          <p:cNvSpPr txBox="true"/>
          <p:nvPr/>
        </p:nvSpPr>
        <p:spPr>
          <a:xfrm rot="0">
            <a:off x="5880128" y="8378577"/>
            <a:ext cx="1051196" cy="198120"/>
          </a:xfrm>
          <a:prstGeom prst="rect">
            <a:avLst/>
          </a:prstGeom>
        </p:spPr>
        <p:txBody>
          <a:bodyPr anchor="t" rtlCol="false" tIns="0" lIns="0" bIns="0" rIns="0">
            <a:spAutoFit/>
          </a:bodyPr>
          <a:lstStyle/>
          <a:p>
            <a:pPr algn="r">
              <a:lnSpc>
                <a:spcPts val="1679"/>
              </a:lnSpc>
              <a:spcBef>
                <a:spcPct val="0"/>
              </a:spcBef>
            </a:pPr>
            <a:r>
              <a:rPr lang="en-US" sz="1200">
                <a:solidFill>
                  <a:srgbClr val="000000"/>
                </a:solidFill>
                <a:latin typeface="Noto Serif"/>
                <a:ea typeface="Noto Serif"/>
                <a:cs typeface="Noto Serif"/>
                <a:sym typeface="Noto Serif"/>
              </a:rPr>
              <a:t>￥900/Glass</a:t>
            </a:r>
          </a:p>
        </p:txBody>
      </p:sp>
      <p:sp>
        <p:nvSpPr>
          <p:cNvPr name="TextBox 42" id="42"/>
          <p:cNvSpPr txBox="true"/>
          <p:nvPr/>
        </p:nvSpPr>
        <p:spPr>
          <a:xfrm rot="0">
            <a:off x="551089" y="8595747"/>
            <a:ext cx="5817104" cy="148590"/>
          </a:xfrm>
          <a:prstGeom prst="rect">
            <a:avLst/>
          </a:prstGeom>
        </p:spPr>
        <p:txBody>
          <a:bodyPr anchor="t" rtlCol="false" tIns="0" lIns="0" bIns="0" rIns="0">
            <a:spAutoFit/>
          </a:bodyPr>
          <a:lstStyle/>
          <a:p>
            <a:pPr algn="r">
              <a:lnSpc>
                <a:spcPts val="1260"/>
              </a:lnSpc>
              <a:spcBef>
                <a:spcPct val="0"/>
              </a:spcBef>
            </a:pPr>
            <a:r>
              <a:rPr lang="en-US" sz="900">
                <a:solidFill>
                  <a:srgbClr val="000000"/>
                </a:solidFill>
                <a:latin typeface="Noto Serif Japanese"/>
                <a:ea typeface="Noto Serif Japanese"/>
                <a:cs typeface="Noto Serif Japanese"/>
                <a:sym typeface="Noto Serif Japanese"/>
              </a:rPr>
              <a:t>（ジビッボ種の干しぶどうから造る芳醇な甘口ワイン｜イタリア・シチリア｜甘口）</a:t>
            </a:r>
          </a:p>
        </p:txBody>
      </p:sp>
      <p:sp>
        <p:nvSpPr>
          <p:cNvPr name="TextBox 43" id="43"/>
          <p:cNvSpPr txBox="true"/>
          <p:nvPr/>
        </p:nvSpPr>
        <p:spPr>
          <a:xfrm rot="0">
            <a:off x="479089" y="9229143"/>
            <a:ext cx="5496129"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Japanese"/>
                <a:ea typeface="Noto Serif Japanese"/>
                <a:cs typeface="Noto Serif Japanese"/>
                <a:sym typeface="Noto Serif Japanese"/>
              </a:rPr>
              <a:t>ペドロ・ヒメネス・シェリー</a:t>
            </a:r>
            <a:r>
              <a:rPr lang="en-US" sz="1200">
                <a:solidFill>
                  <a:srgbClr val="000000"/>
                </a:solidFill>
                <a:latin typeface="Noto Serif Japanese"/>
                <a:ea typeface="Noto Serif Japanese"/>
                <a:cs typeface="Noto Serif Japanese"/>
                <a:sym typeface="Noto Serif Japanese"/>
              </a:rPr>
              <a:t> / ボデガ・オイジー</a:t>
            </a:r>
          </a:p>
        </p:txBody>
      </p:sp>
      <p:sp>
        <p:nvSpPr>
          <p:cNvPr name="TextBox 44" id="44"/>
          <p:cNvSpPr txBox="true"/>
          <p:nvPr/>
        </p:nvSpPr>
        <p:spPr>
          <a:xfrm rot="0">
            <a:off x="398689" y="9014073"/>
            <a:ext cx="5280913" cy="1981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Noto Serif"/>
                <a:ea typeface="Noto Serif"/>
                <a:cs typeface="Noto Serif"/>
                <a:sym typeface="Noto Serif"/>
              </a:rPr>
              <a:t>Pedr</a:t>
            </a:r>
            <a:r>
              <a:rPr lang="en-US" sz="1200">
                <a:solidFill>
                  <a:srgbClr val="000000"/>
                </a:solidFill>
                <a:latin typeface="Noto Serif"/>
                <a:ea typeface="Noto Serif"/>
                <a:cs typeface="Noto Serif"/>
                <a:sym typeface="Noto Serif"/>
              </a:rPr>
              <a:t>o Ximénez Sherry / Bodega Oisy</a:t>
            </a:r>
          </a:p>
        </p:txBody>
      </p:sp>
      <p:sp>
        <p:nvSpPr>
          <p:cNvPr name="TextBox 45" id="45"/>
          <p:cNvSpPr txBox="true"/>
          <p:nvPr/>
        </p:nvSpPr>
        <p:spPr>
          <a:xfrm rot="0">
            <a:off x="5880128" y="9229143"/>
            <a:ext cx="1051196" cy="198120"/>
          </a:xfrm>
          <a:prstGeom prst="rect">
            <a:avLst/>
          </a:prstGeom>
        </p:spPr>
        <p:txBody>
          <a:bodyPr anchor="t" rtlCol="false" tIns="0" lIns="0" bIns="0" rIns="0">
            <a:spAutoFit/>
          </a:bodyPr>
          <a:lstStyle/>
          <a:p>
            <a:pPr algn="r">
              <a:lnSpc>
                <a:spcPts val="1679"/>
              </a:lnSpc>
              <a:spcBef>
                <a:spcPct val="0"/>
              </a:spcBef>
            </a:pPr>
            <a:r>
              <a:rPr lang="en-US" sz="1200">
                <a:solidFill>
                  <a:srgbClr val="000000"/>
                </a:solidFill>
                <a:latin typeface="Noto Serif"/>
                <a:ea typeface="Noto Serif"/>
                <a:cs typeface="Noto Serif"/>
                <a:sym typeface="Noto Serif"/>
              </a:rPr>
              <a:t>￥900/Glass</a:t>
            </a:r>
          </a:p>
        </p:txBody>
      </p:sp>
      <p:sp>
        <p:nvSpPr>
          <p:cNvPr name="TextBox 46" id="46"/>
          <p:cNvSpPr txBox="true"/>
          <p:nvPr/>
        </p:nvSpPr>
        <p:spPr>
          <a:xfrm rot="0">
            <a:off x="551089" y="9446313"/>
            <a:ext cx="5817104" cy="148590"/>
          </a:xfrm>
          <a:prstGeom prst="rect">
            <a:avLst/>
          </a:prstGeom>
        </p:spPr>
        <p:txBody>
          <a:bodyPr anchor="t" rtlCol="false" tIns="0" lIns="0" bIns="0" rIns="0">
            <a:spAutoFit/>
          </a:bodyPr>
          <a:lstStyle/>
          <a:p>
            <a:pPr algn="r">
              <a:lnSpc>
                <a:spcPts val="1260"/>
              </a:lnSpc>
              <a:spcBef>
                <a:spcPct val="0"/>
              </a:spcBef>
            </a:pPr>
            <a:r>
              <a:rPr lang="en-US" sz="900">
                <a:solidFill>
                  <a:srgbClr val="000000"/>
                </a:solidFill>
                <a:latin typeface="Noto Serif Japanese"/>
                <a:ea typeface="Noto Serif Japanese"/>
                <a:cs typeface="Noto Serif Japanese"/>
                <a:sym typeface="Noto Serif Japanese"/>
              </a:rPr>
              <a:t>（レーズンのように濃密でな極甘口シェリー｜スペイン・ヘレス｜甘口）</a:t>
            </a:r>
          </a:p>
        </p:txBody>
      </p:sp>
      <p:sp>
        <p:nvSpPr>
          <p:cNvPr name="AutoShape 47" id="47"/>
          <p:cNvSpPr/>
          <p:nvPr/>
        </p:nvSpPr>
        <p:spPr>
          <a:xfrm flipV="true">
            <a:off x="3087618" y="985490"/>
            <a:ext cx="1384765" cy="2381"/>
          </a:xfrm>
          <a:prstGeom prst="line">
            <a:avLst/>
          </a:prstGeom>
          <a:ln cap="flat" w="9525">
            <a:solidFill>
              <a:srgbClr val="000000"/>
            </a:solidFill>
            <a:prstDash val="solid"/>
            <a:headEnd type="none" len="sm" w="sm"/>
            <a:tailEnd type="none" len="sm" w="sm"/>
          </a:ln>
        </p:spPr>
      </p:sp>
      <p:grpSp>
        <p:nvGrpSpPr>
          <p:cNvPr name="Group 48" id="48"/>
          <p:cNvGrpSpPr/>
          <p:nvPr/>
        </p:nvGrpSpPr>
        <p:grpSpPr>
          <a:xfrm rot="0">
            <a:off x="3290349" y="791620"/>
            <a:ext cx="979302" cy="387741"/>
            <a:chOff x="0" y="0"/>
            <a:chExt cx="350960" cy="138958"/>
          </a:xfrm>
        </p:grpSpPr>
        <p:sp>
          <p:nvSpPr>
            <p:cNvPr name="Freeform 49" id="49"/>
            <p:cNvSpPr/>
            <p:nvPr/>
          </p:nvSpPr>
          <p:spPr>
            <a:xfrm flipH="false" flipV="false" rot="0">
              <a:off x="0" y="0"/>
              <a:ext cx="350960" cy="138958"/>
            </a:xfrm>
            <a:custGeom>
              <a:avLst/>
              <a:gdLst/>
              <a:ahLst/>
              <a:cxnLst/>
              <a:rect r="r" b="b" t="t" l="l"/>
              <a:pathLst>
                <a:path h="138958" w="350960">
                  <a:moveTo>
                    <a:pt x="0" y="0"/>
                  </a:moveTo>
                  <a:lnTo>
                    <a:pt x="350960" y="0"/>
                  </a:lnTo>
                  <a:lnTo>
                    <a:pt x="350960" y="138958"/>
                  </a:lnTo>
                  <a:lnTo>
                    <a:pt x="0" y="138958"/>
                  </a:lnTo>
                  <a:close/>
                </a:path>
              </a:pathLst>
            </a:custGeom>
            <a:solidFill>
              <a:srgbClr val="FFFFFF"/>
            </a:solidFill>
          </p:spPr>
        </p:sp>
        <p:sp>
          <p:nvSpPr>
            <p:cNvPr name="TextBox 50" id="50"/>
            <p:cNvSpPr txBox="true"/>
            <p:nvPr/>
          </p:nvSpPr>
          <p:spPr>
            <a:xfrm>
              <a:off x="0" y="-19050"/>
              <a:ext cx="350960" cy="158008"/>
            </a:xfrm>
            <a:prstGeom prst="rect">
              <a:avLst/>
            </a:prstGeom>
          </p:spPr>
          <p:txBody>
            <a:bodyPr anchor="ctr" rtlCol="false" tIns="50800" lIns="50800" bIns="50800" rIns="50800"/>
            <a:lstStyle/>
            <a:p>
              <a:pPr algn="ctr">
                <a:lnSpc>
                  <a:spcPts val="1960"/>
                </a:lnSpc>
                <a:spcBef>
                  <a:spcPct val="0"/>
                </a:spcBef>
              </a:pPr>
            </a:p>
          </p:txBody>
        </p:sp>
      </p:grpSp>
      <p:sp>
        <p:nvSpPr>
          <p:cNvPr name="TextBox 51" id="51"/>
          <p:cNvSpPr txBox="true"/>
          <p:nvPr/>
        </p:nvSpPr>
        <p:spPr>
          <a:xfrm rot="0">
            <a:off x="3319708" y="876905"/>
            <a:ext cx="920584" cy="198120"/>
          </a:xfrm>
          <a:prstGeom prst="rect">
            <a:avLst/>
          </a:prstGeom>
        </p:spPr>
        <p:txBody>
          <a:bodyPr anchor="t" rtlCol="false" tIns="0" lIns="0" bIns="0" rIns="0">
            <a:spAutoFit/>
          </a:bodyPr>
          <a:lstStyle/>
          <a:p>
            <a:pPr algn="ctr">
              <a:lnSpc>
                <a:spcPts val="1679"/>
              </a:lnSpc>
              <a:spcBef>
                <a:spcPct val="0"/>
              </a:spcBef>
            </a:pPr>
            <a:r>
              <a:rPr lang="en-US" sz="1200">
                <a:solidFill>
                  <a:srgbClr val="000000"/>
                </a:solidFill>
                <a:latin typeface="Noto Serif Japanese"/>
                <a:ea typeface="Noto Serif Japanese"/>
                <a:cs typeface="Noto Serif Japanese"/>
                <a:sym typeface="Noto Serif Japanese"/>
              </a:rPr>
              <a:t>甘口ワイン</a:t>
            </a:r>
          </a:p>
        </p:txBody>
      </p:sp>
      <p:sp>
        <p:nvSpPr>
          <p:cNvPr name="TextBox 52" id="52"/>
          <p:cNvSpPr txBox="true"/>
          <p:nvPr/>
        </p:nvSpPr>
        <p:spPr>
          <a:xfrm rot="0">
            <a:off x="2084239" y="150785"/>
            <a:ext cx="3391521" cy="637550"/>
          </a:xfrm>
          <a:prstGeom prst="rect">
            <a:avLst/>
          </a:prstGeom>
        </p:spPr>
        <p:txBody>
          <a:bodyPr anchor="t" rtlCol="false" tIns="0" lIns="0" bIns="0" rIns="0">
            <a:spAutoFit/>
          </a:bodyPr>
          <a:lstStyle/>
          <a:p>
            <a:pPr algn="ctr">
              <a:lnSpc>
                <a:spcPts val="5284"/>
              </a:lnSpc>
              <a:spcBef>
                <a:spcPct val="0"/>
              </a:spcBef>
            </a:pPr>
            <a:r>
              <a:rPr lang="en-US" sz="3774">
                <a:solidFill>
                  <a:srgbClr val="000000"/>
                </a:solidFill>
                <a:latin typeface="Noto Serif"/>
                <a:ea typeface="Noto Serif"/>
                <a:cs typeface="Noto Serif"/>
                <a:sym typeface="Noto Serif"/>
              </a:rPr>
              <a:t>Dessert Wine</a:t>
            </a:r>
          </a:p>
        </p:txBody>
      </p:sp>
      <p:sp>
        <p:nvSpPr>
          <p:cNvPr name="TextBox 53" id="53"/>
          <p:cNvSpPr txBox="true"/>
          <p:nvPr/>
        </p:nvSpPr>
        <p:spPr>
          <a:xfrm rot="0">
            <a:off x="4653586" y="10202080"/>
            <a:ext cx="2650026" cy="174625"/>
          </a:xfrm>
          <a:prstGeom prst="rect">
            <a:avLst/>
          </a:prstGeom>
        </p:spPr>
        <p:txBody>
          <a:bodyPr anchor="t" rtlCol="false" tIns="0" lIns="0" bIns="0" rIns="0">
            <a:spAutoFit/>
          </a:bodyPr>
          <a:lstStyle/>
          <a:p>
            <a:pPr algn="ctr">
              <a:lnSpc>
                <a:spcPts val="1400"/>
              </a:lnSpc>
              <a:spcBef>
                <a:spcPct val="0"/>
              </a:spcBef>
            </a:pPr>
            <a:r>
              <a:rPr lang="en-US" sz="1000">
                <a:solidFill>
                  <a:srgbClr val="000000"/>
                </a:solidFill>
                <a:latin typeface="Noto Serif Japanese"/>
                <a:ea typeface="Noto Serif Japanese"/>
                <a:cs typeface="Noto Serif Japanese"/>
                <a:sym typeface="Noto Serif Japanese"/>
              </a:rPr>
              <a:t>価格は税込みです。   -Tax include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DAG0ghuGuv8</dc:identifier>
  <dcterms:modified xsi:type="dcterms:W3CDTF">2011-08-01T06:04:30Z</dcterms:modified>
  <cp:revision>1</cp:revision>
  <dc:title>基本のワインリスト（フォーマル）</dc:title>
</cp:coreProperties>
</file>