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6858000" cy="9906000" type="A4"/>
  <p:notesSz cx="6858000" cy="9144000"/>
  <p:embeddedFontLst>
    <p:embeddedFont>
      <p:font typeface="游ゴシック" panose="020B0400000000000000" pitchFamily="50" charset="-128"/>
      <p:regular r:id="rId11"/>
      <p:bold r:id="rId12"/>
    </p:embeddedFont>
    <p:embeddedFont>
      <p:font typeface="Noto Sans JP" panose="020B0200000000000000" pitchFamily="50" charset="-128"/>
      <p:regular r:id="rId13"/>
      <p:bold r:id="rId14"/>
    </p:embeddedFont>
  </p:embeddedFontLst>
  <p:defaultTextStyle>
    <a:defPPr>
      <a:defRPr lang="en-US"/>
    </a:defPPr>
    <a:lvl1pPr marL="0" algn="l" defTabSz="839876" rtl="0" eaLnBrk="1" latinLnBrk="0" hangingPunct="1">
      <a:defRPr sz="1653" kern="1200">
        <a:solidFill>
          <a:schemeClr val="tx1"/>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26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6" d="100"/>
          <a:sy n="66" d="100"/>
        </p:scale>
        <p:origin x="2405" y="38"/>
      </p:cViewPr>
      <p:guideLst>
        <p:guide orient="horz" pos="2001"/>
        <p:guide pos="261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9A397-B57B-4BDA-AAF2-A97A41D29135}" type="datetimeFigureOut">
              <a:rPr kumimoji="1" lang="ja-JP" altLang="en-US" smtClean="0"/>
              <a:t>2025/9/29</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50F9D-686A-40E5-925A-BDB18A6CC87C}" type="slidenum">
              <a:rPr kumimoji="1" lang="ja-JP" altLang="en-US" smtClean="0"/>
              <a:t>‹#›</a:t>
            </a:fld>
            <a:endParaRPr kumimoji="1" lang="ja-JP" altLang="en-US"/>
          </a:p>
        </p:txBody>
      </p:sp>
    </p:spTree>
    <p:extLst>
      <p:ext uri="{BB962C8B-B14F-4D97-AF65-F5344CB8AC3E}">
        <p14:creationId xmlns:p14="http://schemas.microsoft.com/office/powerpoint/2010/main" val="2626269313"/>
      </p:ext>
    </p:extLst>
  </p:cSld>
  <p:clrMap bg1="lt1" tx1="dk1" bg2="lt2" tx2="dk2" accent1="accent1" accent2="accent2" accent3="accent3" accent4="accent4" accent5="accent5" accent6="accent6" hlink="hlink" folHlink="folHlink"/>
  <p:notesStyle>
    <a:lvl1pPr marL="0" algn="l" defTabSz="839876" rtl="0" eaLnBrk="1" latinLnBrk="0" hangingPunct="1">
      <a:defRPr kumimoji="1" sz="1102" kern="1200">
        <a:solidFill>
          <a:schemeClr val="tx1"/>
        </a:solidFill>
        <a:latin typeface="+mn-lt"/>
        <a:ea typeface="+mn-ea"/>
        <a:cs typeface="+mn-cs"/>
      </a:defRPr>
    </a:lvl1pPr>
    <a:lvl2pPr marL="419938" algn="l" defTabSz="839876" rtl="0" eaLnBrk="1" latinLnBrk="0" hangingPunct="1">
      <a:defRPr kumimoji="1" sz="1102" kern="1200">
        <a:solidFill>
          <a:schemeClr val="tx1"/>
        </a:solidFill>
        <a:latin typeface="+mn-lt"/>
        <a:ea typeface="+mn-ea"/>
        <a:cs typeface="+mn-cs"/>
      </a:defRPr>
    </a:lvl2pPr>
    <a:lvl3pPr marL="839876" algn="l" defTabSz="839876" rtl="0" eaLnBrk="1" latinLnBrk="0" hangingPunct="1">
      <a:defRPr kumimoji="1" sz="1102" kern="1200">
        <a:solidFill>
          <a:schemeClr val="tx1"/>
        </a:solidFill>
        <a:latin typeface="+mn-lt"/>
        <a:ea typeface="+mn-ea"/>
        <a:cs typeface="+mn-cs"/>
      </a:defRPr>
    </a:lvl3pPr>
    <a:lvl4pPr marL="1259815" algn="l" defTabSz="839876" rtl="0" eaLnBrk="1" latinLnBrk="0" hangingPunct="1">
      <a:defRPr kumimoji="1" sz="1102" kern="1200">
        <a:solidFill>
          <a:schemeClr val="tx1"/>
        </a:solidFill>
        <a:latin typeface="+mn-lt"/>
        <a:ea typeface="+mn-ea"/>
        <a:cs typeface="+mn-cs"/>
      </a:defRPr>
    </a:lvl4pPr>
    <a:lvl5pPr marL="1679753" algn="l" defTabSz="839876" rtl="0" eaLnBrk="1" latinLnBrk="0" hangingPunct="1">
      <a:defRPr kumimoji="1" sz="1102" kern="1200">
        <a:solidFill>
          <a:schemeClr val="tx1"/>
        </a:solidFill>
        <a:latin typeface="+mn-lt"/>
        <a:ea typeface="+mn-ea"/>
        <a:cs typeface="+mn-cs"/>
      </a:defRPr>
    </a:lvl5pPr>
    <a:lvl6pPr marL="2099691" algn="l" defTabSz="839876" rtl="0" eaLnBrk="1" latinLnBrk="0" hangingPunct="1">
      <a:defRPr kumimoji="1" sz="1102" kern="1200">
        <a:solidFill>
          <a:schemeClr val="tx1"/>
        </a:solidFill>
        <a:latin typeface="+mn-lt"/>
        <a:ea typeface="+mn-ea"/>
        <a:cs typeface="+mn-cs"/>
      </a:defRPr>
    </a:lvl6pPr>
    <a:lvl7pPr marL="2519629" algn="l" defTabSz="839876" rtl="0" eaLnBrk="1" latinLnBrk="0" hangingPunct="1">
      <a:defRPr kumimoji="1" sz="1102" kern="1200">
        <a:solidFill>
          <a:schemeClr val="tx1"/>
        </a:solidFill>
        <a:latin typeface="+mn-lt"/>
        <a:ea typeface="+mn-ea"/>
        <a:cs typeface="+mn-cs"/>
      </a:defRPr>
    </a:lvl7pPr>
    <a:lvl8pPr marL="2939567" algn="l" defTabSz="839876" rtl="0" eaLnBrk="1" latinLnBrk="0" hangingPunct="1">
      <a:defRPr kumimoji="1" sz="1102" kern="1200">
        <a:solidFill>
          <a:schemeClr val="tx1"/>
        </a:solidFill>
        <a:latin typeface="+mn-lt"/>
        <a:ea typeface="+mn-ea"/>
        <a:cs typeface="+mn-cs"/>
      </a:defRPr>
    </a:lvl8pPr>
    <a:lvl9pPr marL="3359506" algn="l" defTabSz="839876" rtl="0" eaLnBrk="1" latinLnBrk="0" hangingPunct="1">
      <a:defRPr kumimoji="1" sz="110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407" y="1973553"/>
            <a:ext cx="7053943" cy="1361781"/>
          </a:xfrm>
        </p:spPr>
        <p:txBody>
          <a:bodyPr/>
          <a:lstStyle/>
          <a:p>
            <a:r>
              <a:rPr lang="en-US"/>
              <a:t>Click to edit Master title style</a:t>
            </a:r>
          </a:p>
        </p:txBody>
      </p:sp>
      <p:sp>
        <p:nvSpPr>
          <p:cNvPr id="3" name="Subtitle 2"/>
          <p:cNvSpPr>
            <a:spLocks noGrp="1"/>
          </p:cNvSpPr>
          <p:nvPr>
            <p:ph type="subTitle" idx="1"/>
          </p:nvPr>
        </p:nvSpPr>
        <p:spPr>
          <a:xfrm>
            <a:off x="1244814" y="3600043"/>
            <a:ext cx="5809129" cy="1623549"/>
          </a:xfrm>
        </p:spPr>
        <p:txBody>
          <a:bodyPr/>
          <a:lstStyle>
            <a:lvl1pPr marL="0" indent="0" algn="ctr">
              <a:buNone/>
              <a:defRPr>
                <a:solidFill>
                  <a:schemeClr val="tx1">
                    <a:tint val="75000"/>
                  </a:schemeClr>
                </a:solidFill>
              </a:defRPr>
            </a:lvl1pPr>
            <a:lvl2pPr marL="414955" indent="0" algn="ctr">
              <a:buNone/>
              <a:defRPr>
                <a:solidFill>
                  <a:schemeClr val="tx1">
                    <a:tint val="75000"/>
                  </a:schemeClr>
                </a:solidFill>
              </a:defRPr>
            </a:lvl2pPr>
            <a:lvl3pPr marL="829909" indent="0" algn="ctr">
              <a:buNone/>
              <a:defRPr>
                <a:solidFill>
                  <a:schemeClr val="tx1">
                    <a:tint val="75000"/>
                  </a:schemeClr>
                </a:solidFill>
              </a:defRPr>
            </a:lvl3pPr>
            <a:lvl4pPr marL="1244864" indent="0" algn="ctr">
              <a:buNone/>
              <a:defRPr>
                <a:solidFill>
                  <a:schemeClr val="tx1">
                    <a:tint val="75000"/>
                  </a:schemeClr>
                </a:solidFill>
              </a:defRPr>
            </a:lvl4pPr>
            <a:lvl5pPr marL="1659819" indent="0" algn="ctr">
              <a:buNone/>
              <a:defRPr>
                <a:solidFill>
                  <a:schemeClr val="tx1">
                    <a:tint val="75000"/>
                  </a:schemeClr>
                </a:solidFill>
              </a:defRPr>
            </a:lvl5pPr>
            <a:lvl6pPr marL="2074774" indent="0" algn="ctr">
              <a:buNone/>
              <a:defRPr>
                <a:solidFill>
                  <a:schemeClr val="tx1">
                    <a:tint val="75000"/>
                  </a:schemeClr>
                </a:solidFill>
              </a:defRPr>
            </a:lvl6pPr>
            <a:lvl7pPr marL="2489728" indent="0" algn="ctr">
              <a:buNone/>
              <a:defRPr>
                <a:solidFill>
                  <a:schemeClr val="tx1">
                    <a:tint val="75000"/>
                  </a:schemeClr>
                </a:solidFill>
              </a:defRPr>
            </a:lvl7pPr>
            <a:lvl8pPr marL="2904683" indent="0" algn="ctr">
              <a:buNone/>
              <a:defRPr>
                <a:solidFill>
                  <a:schemeClr val="tx1">
                    <a:tint val="75000"/>
                  </a:schemeClr>
                </a:solidFill>
              </a:defRPr>
            </a:lvl8pPr>
            <a:lvl9pPr marL="33196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167360-3ED4-45B2-95AC-52CB024ECB05}" type="datetime1">
              <a:rPr lang="en-US" altLang="ja-JP"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9DE853-A61F-4E26-A032-25A04FF7ED2A}" type="datetime1">
              <a:rPr lang="en-US" altLang="ja-JP"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6598" y="254416"/>
            <a:ext cx="1867220" cy="54206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938" y="254416"/>
            <a:ext cx="5463348" cy="54206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3CBD3-B78F-482A-8220-16FF816D0A42}" type="datetime1">
              <a:rPr lang="en-US" altLang="ja-JP"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E9D56-716B-4E2C-B15C-81EC8058E9E4}" type="datetime1">
              <a:rPr lang="en-US" altLang="ja-JP"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544" y="4082402"/>
            <a:ext cx="7053943" cy="1261780"/>
          </a:xfrm>
        </p:spPr>
        <p:txBody>
          <a:bodyPr anchor="t"/>
          <a:lstStyle>
            <a:lvl1pPr algn="l">
              <a:defRPr sz="3630" b="1" cap="all"/>
            </a:lvl1pPr>
          </a:lstStyle>
          <a:p>
            <a:r>
              <a:rPr lang="en-US"/>
              <a:t>Click to edit Master title style</a:t>
            </a:r>
          </a:p>
        </p:txBody>
      </p:sp>
      <p:sp>
        <p:nvSpPr>
          <p:cNvPr id="3" name="Text Placeholder 2"/>
          <p:cNvSpPr>
            <a:spLocks noGrp="1"/>
          </p:cNvSpPr>
          <p:nvPr>
            <p:ph type="body" idx="1"/>
          </p:nvPr>
        </p:nvSpPr>
        <p:spPr>
          <a:xfrm>
            <a:off x="655544" y="2692680"/>
            <a:ext cx="7053943" cy="1389722"/>
          </a:xfrm>
        </p:spPr>
        <p:txBody>
          <a:bodyPr anchor="b"/>
          <a:lstStyle>
            <a:lvl1pPr marL="0" indent="0">
              <a:buNone/>
              <a:defRPr sz="1815">
                <a:solidFill>
                  <a:schemeClr val="tx1">
                    <a:tint val="75000"/>
                  </a:schemeClr>
                </a:solidFill>
              </a:defRPr>
            </a:lvl1pPr>
            <a:lvl2pPr marL="414955" indent="0">
              <a:buNone/>
              <a:defRPr sz="1634">
                <a:solidFill>
                  <a:schemeClr val="tx1">
                    <a:tint val="75000"/>
                  </a:schemeClr>
                </a:solidFill>
              </a:defRPr>
            </a:lvl2pPr>
            <a:lvl3pPr marL="829909" indent="0">
              <a:buNone/>
              <a:defRPr sz="1452">
                <a:solidFill>
                  <a:schemeClr val="tx1">
                    <a:tint val="75000"/>
                  </a:schemeClr>
                </a:solidFill>
              </a:defRPr>
            </a:lvl3pPr>
            <a:lvl4pPr marL="1244864" indent="0">
              <a:buNone/>
              <a:defRPr sz="1271">
                <a:solidFill>
                  <a:schemeClr val="tx1">
                    <a:tint val="75000"/>
                  </a:schemeClr>
                </a:solidFill>
              </a:defRPr>
            </a:lvl4pPr>
            <a:lvl5pPr marL="1659819" indent="0">
              <a:buNone/>
              <a:defRPr sz="1271">
                <a:solidFill>
                  <a:schemeClr val="tx1">
                    <a:tint val="75000"/>
                  </a:schemeClr>
                </a:solidFill>
              </a:defRPr>
            </a:lvl5pPr>
            <a:lvl6pPr marL="2074774" indent="0">
              <a:buNone/>
              <a:defRPr sz="1271">
                <a:solidFill>
                  <a:schemeClr val="tx1">
                    <a:tint val="75000"/>
                  </a:schemeClr>
                </a:solidFill>
              </a:defRPr>
            </a:lvl6pPr>
            <a:lvl7pPr marL="2489728" indent="0">
              <a:buNone/>
              <a:defRPr sz="1271">
                <a:solidFill>
                  <a:schemeClr val="tx1">
                    <a:tint val="75000"/>
                  </a:schemeClr>
                </a:solidFill>
              </a:defRPr>
            </a:lvl7pPr>
            <a:lvl8pPr marL="2904683" indent="0">
              <a:buNone/>
              <a:defRPr sz="1271">
                <a:solidFill>
                  <a:schemeClr val="tx1">
                    <a:tint val="75000"/>
                  </a:schemeClr>
                </a:solidFill>
              </a:defRPr>
            </a:lvl8pPr>
            <a:lvl9pPr marL="3319638" indent="0">
              <a:buNone/>
              <a:defRPr sz="12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7C65E-5E20-4A02-B8E8-94EDC3C71A80}" type="datetime1">
              <a:rPr lang="en-US" altLang="ja-JP"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938" y="1482371"/>
            <a:ext cx="3665284" cy="4192697"/>
          </a:xfrm>
        </p:spPr>
        <p:txBody>
          <a:bodyPr/>
          <a:lstStyle>
            <a:lvl1pPr>
              <a:defRPr sz="2541"/>
            </a:lvl1pPr>
            <a:lvl2pPr>
              <a:defRPr sz="2178"/>
            </a:lvl2pPr>
            <a:lvl3pPr>
              <a:defRPr sz="1815"/>
            </a:lvl3pPr>
            <a:lvl4pPr>
              <a:defRPr sz="1634"/>
            </a:lvl4pPr>
            <a:lvl5pPr>
              <a:defRPr sz="1634"/>
            </a:lvl5pPr>
            <a:lvl6pPr>
              <a:defRPr sz="1634"/>
            </a:lvl6pPr>
            <a:lvl7pPr>
              <a:defRPr sz="1634"/>
            </a:lvl7pPr>
            <a:lvl8pPr>
              <a:defRPr sz="1634"/>
            </a:lvl8pPr>
            <a:lvl9pPr>
              <a:defRPr sz="16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18534" y="1482371"/>
            <a:ext cx="3665284" cy="4192697"/>
          </a:xfrm>
        </p:spPr>
        <p:txBody>
          <a:bodyPr/>
          <a:lstStyle>
            <a:lvl1pPr>
              <a:defRPr sz="2541"/>
            </a:lvl1pPr>
            <a:lvl2pPr>
              <a:defRPr sz="2178"/>
            </a:lvl2pPr>
            <a:lvl3pPr>
              <a:defRPr sz="1815"/>
            </a:lvl3pPr>
            <a:lvl4pPr>
              <a:defRPr sz="1634"/>
            </a:lvl4pPr>
            <a:lvl5pPr>
              <a:defRPr sz="1634"/>
            </a:lvl5pPr>
            <a:lvl6pPr>
              <a:defRPr sz="1634"/>
            </a:lvl6pPr>
            <a:lvl7pPr>
              <a:defRPr sz="1634"/>
            </a:lvl7pPr>
            <a:lvl8pPr>
              <a:defRPr sz="1634"/>
            </a:lvl8pPr>
            <a:lvl9pPr>
              <a:defRPr sz="16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A36A8E-34A5-472B-A707-CDE90FA348E3}" type="datetime1">
              <a:rPr lang="en-US" altLang="ja-JP"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4938" y="1422076"/>
            <a:ext cx="3666725" cy="592654"/>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en-US"/>
              <a:t>Click to edit Master text styles</a:t>
            </a:r>
          </a:p>
        </p:txBody>
      </p:sp>
      <p:sp>
        <p:nvSpPr>
          <p:cNvPr id="4" name="Content Placeholder 3"/>
          <p:cNvSpPr>
            <a:spLocks noGrp="1"/>
          </p:cNvSpPr>
          <p:nvPr>
            <p:ph sz="half" idx="2"/>
          </p:nvPr>
        </p:nvSpPr>
        <p:spPr>
          <a:xfrm>
            <a:off x="414938" y="2014730"/>
            <a:ext cx="3666725" cy="3660338"/>
          </a:xfrm>
        </p:spPr>
        <p:txBody>
          <a:bodyPr/>
          <a:lstStyle>
            <a:lvl1pPr>
              <a:defRPr sz="2178"/>
            </a:lvl1pPr>
            <a:lvl2pPr>
              <a:defRPr sz="1815"/>
            </a:lvl2pPr>
            <a:lvl3pPr>
              <a:defRPr sz="1634"/>
            </a:lvl3pPr>
            <a:lvl4pPr>
              <a:defRPr sz="1452"/>
            </a:lvl4pPr>
            <a:lvl5pPr>
              <a:defRPr sz="1452"/>
            </a:lvl5pPr>
            <a:lvl6pPr>
              <a:defRPr sz="1452"/>
            </a:lvl6pPr>
            <a:lvl7pPr>
              <a:defRPr sz="1452"/>
            </a:lvl7pPr>
            <a:lvl8pPr>
              <a:defRPr sz="1452"/>
            </a:lvl8pPr>
            <a:lvl9pPr>
              <a:defRPr sz="1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15653" y="1422076"/>
            <a:ext cx="3668166" cy="592654"/>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en-US"/>
              <a:t>Click to edit Master text styles</a:t>
            </a:r>
          </a:p>
        </p:txBody>
      </p:sp>
      <p:sp>
        <p:nvSpPr>
          <p:cNvPr id="6" name="Content Placeholder 5"/>
          <p:cNvSpPr>
            <a:spLocks noGrp="1"/>
          </p:cNvSpPr>
          <p:nvPr>
            <p:ph sz="quarter" idx="4"/>
          </p:nvPr>
        </p:nvSpPr>
        <p:spPr>
          <a:xfrm>
            <a:off x="4215653" y="2014730"/>
            <a:ext cx="3668166" cy="3660338"/>
          </a:xfrm>
        </p:spPr>
        <p:txBody>
          <a:bodyPr/>
          <a:lstStyle>
            <a:lvl1pPr>
              <a:defRPr sz="2178"/>
            </a:lvl1pPr>
            <a:lvl2pPr>
              <a:defRPr sz="1815"/>
            </a:lvl2pPr>
            <a:lvl3pPr>
              <a:defRPr sz="1634"/>
            </a:lvl3pPr>
            <a:lvl4pPr>
              <a:defRPr sz="1452"/>
            </a:lvl4pPr>
            <a:lvl5pPr>
              <a:defRPr sz="1452"/>
            </a:lvl5pPr>
            <a:lvl6pPr>
              <a:defRPr sz="1452"/>
            </a:lvl6pPr>
            <a:lvl7pPr>
              <a:defRPr sz="1452"/>
            </a:lvl7pPr>
            <a:lvl8pPr>
              <a:defRPr sz="1452"/>
            </a:lvl8pPr>
            <a:lvl9pPr>
              <a:defRPr sz="1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01C0C7-F282-49D0-B3C8-D70EF4DE5EFB}" type="datetime1">
              <a:rPr lang="en-US" altLang="ja-JP" smtClean="0"/>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6EB50-59A0-492B-8E55-1F9CC0106686}" type="datetime1">
              <a:rPr lang="en-US" altLang="ja-JP" smtClean="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200E7-59A7-4025-8BF2-27B7B87D3389}" type="datetime1">
              <a:rPr lang="en-US" altLang="ja-JP" smtClean="0"/>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4938" y="252944"/>
            <a:ext cx="2730234" cy="1076483"/>
          </a:xfrm>
        </p:spPr>
        <p:txBody>
          <a:bodyPr anchor="b"/>
          <a:lstStyle>
            <a:lvl1pPr algn="l">
              <a:defRPr sz="1815" b="1"/>
            </a:lvl1pPr>
          </a:lstStyle>
          <a:p>
            <a:r>
              <a:rPr lang="en-US"/>
              <a:t>Click to edit Master title style</a:t>
            </a:r>
          </a:p>
        </p:txBody>
      </p:sp>
      <p:sp>
        <p:nvSpPr>
          <p:cNvPr id="3" name="Content Placeholder 2"/>
          <p:cNvSpPr>
            <a:spLocks noGrp="1"/>
          </p:cNvSpPr>
          <p:nvPr>
            <p:ph idx="1"/>
          </p:nvPr>
        </p:nvSpPr>
        <p:spPr>
          <a:xfrm>
            <a:off x="3244583" y="252944"/>
            <a:ext cx="4639235" cy="5422124"/>
          </a:xfrm>
        </p:spPr>
        <p:txBody>
          <a:bodyPr/>
          <a:lstStyle>
            <a:lvl1pPr>
              <a:defRPr sz="2904"/>
            </a:lvl1pPr>
            <a:lvl2pPr>
              <a:defRPr sz="2541"/>
            </a:lvl2pPr>
            <a:lvl3pPr>
              <a:defRPr sz="2178"/>
            </a:lvl3pPr>
            <a:lvl4pPr>
              <a:defRPr sz="1815"/>
            </a:lvl4pPr>
            <a:lvl5pPr>
              <a:defRPr sz="1815"/>
            </a:lvl5pPr>
            <a:lvl6pPr>
              <a:defRPr sz="1815"/>
            </a:lvl6pPr>
            <a:lvl7pPr>
              <a:defRPr sz="1815"/>
            </a:lvl7pPr>
            <a:lvl8pPr>
              <a:defRPr sz="1815"/>
            </a:lvl8pPr>
            <a:lvl9pPr>
              <a:defRPr sz="18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4938" y="1329428"/>
            <a:ext cx="2730234" cy="4345640"/>
          </a:xfrm>
        </p:spPr>
        <p:txBody>
          <a:bodyPr/>
          <a:lstStyle>
            <a:lvl1pPr marL="0" indent="0">
              <a:buNone/>
              <a:defRPr sz="1271"/>
            </a:lvl1pPr>
            <a:lvl2pPr marL="414955" indent="0">
              <a:buNone/>
              <a:defRPr sz="1089"/>
            </a:lvl2pPr>
            <a:lvl3pPr marL="829909" indent="0">
              <a:buNone/>
              <a:defRPr sz="908"/>
            </a:lvl3pPr>
            <a:lvl4pPr marL="1244864" indent="0">
              <a:buNone/>
              <a:defRPr sz="817"/>
            </a:lvl4pPr>
            <a:lvl5pPr marL="1659819" indent="0">
              <a:buNone/>
              <a:defRPr sz="817"/>
            </a:lvl5pPr>
            <a:lvl6pPr marL="2074774" indent="0">
              <a:buNone/>
              <a:defRPr sz="817"/>
            </a:lvl6pPr>
            <a:lvl7pPr marL="2489728" indent="0">
              <a:buNone/>
              <a:defRPr sz="817"/>
            </a:lvl7pPr>
            <a:lvl8pPr marL="2904683" indent="0">
              <a:buNone/>
              <a:defRPr sz="817"/>
            </a:lvl8pPr>
            <a:lvl9pPr marL="3319638" indent="0">
              <a:buNone/>
              <a:defRPr sz="817"/>
            </a:lvl9pPr>
          </a:lstStyle>
          <a:p>
            <a:pPr lvl="0"/>
            <a:r>
              <a:rPr lang="en-US"/>
              <a:t>Click to edit Master text styles</a:t>
            </a:r>
          </a:p>
        </p:txBody>
      </p:sp>
      <p:sp>
        <p:nvSpPr>
          <p:cNvPr id="5" name="Date Placeholder 4"/>
          <p:cNvSpPr>
            <a:spLocks noGrp="1"/>
          </p:cNvSpPr>
          <p:nvPr>
            <p:ph type="dt" sz="half" idx="10"/>
          </p:nvPr>
        </p:nvSpPr>
        <p:spPr/>
        <p:txBody>
          <a:bodyPr/>
          <a:lstStyle/>
          <a:p>
            <a:fld id="{4889F351-155E-4CE9-9EFA-776E81978067}" type="datetime1">
              <a:rPr lang="en-US" altLang="ja-JP"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6614" y="4447111"/>
            <a:ext cx="4979254" cy="525007"/>
          </a:xfrm>
        </p:spPr>
        <p:txBody>
          <a:bodyPr anchor="b"/>
          <a:lstStyle>
            <a:lvl1pPr algn="l">
              <a:defRPr sz="1815" b="1"/>
            </a:lvl1pPr>
          </a:lstStyle>
          <a:p>
            <a:r>
              <a:rPr lang="en-US"/>
              <a:t>Click to edit Master title style</a:t>
            </a:r>
          </a:p>
        </p:txBody>
      </p:sp>
      <p:sp>
        <p:nvSpPr>
          <p:cNvPr id="3" name="Picture Placeholder 2"/>
          <p:cNvSpPr>
            <a:spLocks noGrp="1"/>
          </p:cNvSpPr>
          <p:nvPr>
            <p:ph type="pic" idx="1"/>
          </p:nvPr>
        </p:nvSpPr>
        <p:spPr>
          <a:xfrm>
            <a:off x="1626614" y="567654"/>
            <a:ext cx="4979254" cy="3811810"/>
          </a:xfrm>
        </p:spPr>
        <p:txBody>
          <a:bodyPr/>
          <a:lstStyle>
            <a:lvl1pPr marL="0" indent="0">
              <a:buNone/>
              <a:defRPr sz="2904"/>
            </a:lvl1pPr>
            <a:lvl2pPr marL="414955" indent="0">
              <a:buNone/>
              <a:defRPr sz="2541"/>
            </a:lvl2pPr>
            <a:lvl3pPr marL="829909" indent="0">
              <a:buNone/>
              <a:defRPr sz="2178"/>
            </a:lvl3pPr>
            <a:lvl4pPr marL="1244864" indent="0">
              <a:buNone/>
              <a:defRPr sz="1815"/>
            </a:lvl4pPr>
            <a:lvl5pPr marL="1659819" indent="0">
              <a:buNone/>
              <a:defRPr sz="1815"/>
            </a:lvl5pPr>
            <a:lvl6pPr marL="2074774" indent="0">
              <a:buNone/>
              <a:defRPr sz="1815"/>
            </a:lvl6pPr>
            <a:lvl7pPr marL="2489728" indent="0">
              <a:buNone/>
              <a:defRPr sz="1815"/>
            </a:lvl7pPr>
            <a:lvl8pPr marL="2904683" indent="0">
              <a:buNone/>
              <a:defRPr sz="1815"/>
            </a:lvl8pPr>
            <a:lvl9pPr marL="3319638" indent="0">
              <a:buNone/>
              <a:defRPr sz="1815"/>
            </a:lvl9pPr>
          </a:lstStyle>
          <a:p>
            <a:endParaRPr lang="en-US"/>
          </a:p>
        </p:txBody>
      </p:sp>
      <p:sp>
        <p:nvSpPr>
          <p:cNvPr id="4" name="Text Placeholder 3"/>
          <p:cNvSpPr>
            <a:spLocks noGrp="1"/>
          </p:cNvSpPr>
          <p:nvPr>
            <p:ph type="body" sz="half" idx="2"/>
          </p:nvPr>
        </p:nvSpPr>
        <p:spPr>
          <a:xfrm>
            <a:off x="1626614" y="4972118"/>
            <a:ext cx="4979254" cy="745597"/>
          </a:xfrm>
        </p:spPr>
        <p:txBody>
          <a:bodyPr/>
          <a:lstStyle>
            <a:lvl1pPr marL="0" indent="0">
              <a:buNone/>
              <a:defRPr sz="1271"/>
            </a:lvl1pPr>
            <a:lvl2pPr marL="414955" indent="0">
              <a:buNone/>
              <a:defRPr sz="1089"/>
            </a:lvl2pPr>
            <a:lvl3pPr marL="829909" indent="0">
              <a:buNone/>
              <a:defRPr sz="908"/>
            </a:lvl3pPr>
            <a:lvl4pPr marL="1244864" indent="0">
              <a:buNone/>
              <a:defRPr sz="817"/>
            </a:lvl4pPr>
            <a:lvl5pPr marL="1659819" indent="0">
              <a:buNone/>
              <a:defRPr sz="817"/>
            </a:lvl5pPr>
            <a:lvl6pPr marL="2074774" indent="0">
              <a:buNone/>
              <a:defRPr sz="817"/>
            </a:lvl6pPr>
            <a:lvl7pPr marL="2489728" indent="0">
              <a:buNone/>
              <a:defRPr sz="817"/>
            </a:lvl7pPr>
            <a:lvl8pPr marL="2904683" indent="0">
              <a:buNone/>
              <a:defRPr sz="817"/>
            </a:lvl8pPr>
            <a:lvl9pPr marL="3319638" indent="0">
              <a:buNone/>
              <a:defRPr sz="817"/>
            </a:lvl9pPr>
          </a:lstStyle>
          <a:p>
            <a:pPr lvl="0"/>
            <a:r>
              <a:rPr lang="en-US"/>
              <a:t>Click to edit Master text styles</a:t>
            </a:r>
          </a:p>
        </p:txBody>
      </p:sp>
      <p:sp>
        <p:nvSpPr>
          <p:cNvPr id="5" name="Date Placeholder 4"/>
          <p:cNvSpPr>
            <a:spLocks noGrp="1"/>
          </p:cNvSpPr>
          <p:nvPr>
            <p:ph type="dt" sz="half" idx="10"/>
          </p:nvPr>
        </p:nvSpPr>
        <p:spPr/>
        <p:txBody>
          <a:bodyPr/>
          <a:lstStyle/>
          <a:p>
            <a:fld id="{AE25D2E2-E401-47D6-B568-44AFFA96E9A0}" type="datetime1">
              <a:rPr lang="en-US" altLang="ja-JP"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938" y="254415"/>
            <a:ext cx="7468881" cy="10588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4938" y="1482371"/>
            <a:ext cx="7468881" cy="4192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4938" y="5888306"/>
            <a:ext cx="1936376" cy="338239"/>
          </a:xfrm>
          <a:prstGeom prst="rect">
            <a:avLst/>
          </a:prstGeom>
        </p:spPr>
        <p:txBody>
          <a:bodyPr vert="horz" lIns="91440" tIns="45720" rIns="91440" bIns="45720" rtlCol="0" anchor="ctr"/>
          <a:lstStyle>
            <a:lvl1pPr algn="l">
              <a:defRPr sz="1089">
                <a:solidFill>
                  <a:schemeClr val="tx1">
                    <a:tint val="75000"/>
                  </a:schemeClr>
                </a:solidFill>
              </a:defRPr>
            </a:lvl1pPr>
          </a:lstStyle>
          <a:p>
            <a:fld id="{A454E703-B1F3-4BD0-984D-A7CE769EE6C7}" type="datetime1">
              <a:rPr lang="en-US" altLang="ja-JP" smtClean="0"/>
              <a:t>9/29/2025</a:t>
            </a:fld>
            <a:endParaRPr lang="en-US"/>
          </a:p>
        </p:txBody>
      </p:sp>
      <p:sp>
        <p:nvSpPr>
          <p:cNvPr id="5" name="Footer Placeholder 4"/>
          <p:cNvSpPr>
            <a:spLocks noGrp="1"/>
          </p:cNvSpPr>
          <p:nvPr>
            <p:ph type="ftr" sz="quarter" idx="3"/>
          </p:nvPr>
        </p:nvSpPr>
        <p:spPr>
          <a:xfrm>
            <a:off x="2835409" y="5888306"/>
            <a:ext cx="2627939" cy="338239"/>
          </a:xfrm>
          <a:prstGeom prst="rect">
            <a:avLst/>
          </a:prstGeom>
        </p:spPr>
        <p:txBody>
          <a:bodyPr vert="horz" lIns="91440" tIns="45720" rIns="91440" bIns="45720" rtlCol="0" anchor="ctr"/>
          <a:lstStyle>
            <a:lvl1pPr algn="ctr">
              <a:defRPr sz="108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947442" y="5888306"/>
            <a:ext cx="1936376" cy="338239"/>
          </a:xfrm>
          <a:prstGeom prst="rect">
            <a:avLst/>
          </a:prstGeom>
        </p:spPr>
        <p:txBody>
          <a:bodyPr vert="horz" lIns="91440" tIns="45720" rIns="91440" bIns="45720" rtlCol="0" anchor="ctr"/>
          <a:lstStyle>
            <a:lvl1pPr algn="r">
              <a:defRPr sz="108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829909" rtl="0" eaLnBrk="1" latinLnBrk="0" hangingPunct="1">
        <a:spcBef>
          <a:spcPct val="0"/>
        </a:spcBef>
        <a:buNone/>
        <a:defRPr sz="3993" kern="1200">
          <a:solidFill>
            <a:schemeClr val="tx1"/>
          </a:solidFill>
          <a:latin typeface="+mj-lt"/>
          <a:ea typeface="+mj-ea"/>
          <a:cs typeface="+mj-cs"/>
        </a:defRPr>
      </a:lvl1pPr>
    </p:titleStyle>
    <p:bodyStyle>
      <a:lvl1pPr marL="311216" indent="-311216" algn="l" defTabSz="829909" rtl="0" eaLnBrk="1" latinLnBrk="0" hangingPunct="1">
        <a:spcBef>
          <a:spcPct val="20000"/>
        </a:spcBef>
        <a:buFont typeface="Arial" pitchFamily="34" charset="0"/>
        <a:buChar char="•"/>
        <a:defRPr sz="2904" kern="1200">
          <a:solidFill>
            <a:schemeClr val="tx1"/>
          </a:solidFill>
          <a:latin typeface="+mn-lt"/>
          <a:ea typeface="+mn-ea"/>
          <a:cs typeface="+mn-cs"/>
        </a:defRPr>
      </a:lvl1pPr>
      <a:lvl2pPr marL="674301" indent="-259347" algn="l" defTabSz="829909" rtl="0" eaLnBrk="1" latinLnBrk="0" hangingPunct="1">
        <a:spcBef>
          <a:spcPct val="20000"/>
        </a:spcBef>
        <a:buFont typeface="Arial" pitchFamily="34" charset="0"/>
        <a:buChar char="–"/>
        <a:defRPr sz="2541" kern="1200">
          <a:solidFill>
            <a:schemeClr val="tx1"/>
          </a:solidFill>
          <a:latin typeface="+mn-lt"/>
          <a:ea typeface="+mn-ea"/>
          <a:cs typeface="+mn-cs"/>
        </a:defRPr>
      </a:lvl2pPr>
      <a:lvl3pPr marL="1037387" indent="-207477" algn="l" defTabSz="829909" rtl="0" eaLnBrk="1" latinLnBrk="0" hangingPunct="1">
        <a:spcBef>
          <a:spcPct val="20000"/>
        </a:spcBef>
        <a:buFont typeface="Arial" pitchFamily="34" charset="0"/>
        <a:buChar char="•"/>
        <a:defRPr sz="2178" kern="1200">
          <a:solidFill>
            <a:schemeClr val="tx1"/>
          </a:solidFill>
          <a:latin typeface="+mn-lt"/>
          <a:ea typeface="+mn-ea"/>
          <a:cs typeface="+mn-cs"/>
        </a:defRPr>
      </a:lvl3pPr>
      <a:lvl4pPr marL="1452342"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4pPr>
      <a:lvl5pPr marL="1867296"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5pPr>
      <a:lvl6pPr marL="2282251"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6pPr>
      <a:lvl7pPr marL="2697206"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7pPr>
      <a:lvl8pPr marL="3112160"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8pPr>
      <a:lvl9pPr marL="3527115"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9pPr>
    </p:bodyStyle>
    <p:otherStyle>
      <a:defPPr>
        <a:defRPr lang="en-US"/>
      </a:defPPr>
      <a:lvl1pPr marL="0" algn="l" defTabSz="829909" rtl="0" eaLnBrk="1" latinLnBrk="0" hangingPunct="1">
        <a:defRPr sz="1634" kern="1200">
          <a:solidFill>
            <a:schemeClr val="tx1"/>
          </a:solidFill>
          <a:latin typeface="+mn-lt"/>
          <a:ea typeface="+mn-ea"/>
          <a:cs typeface="+mn-cs"/>
        </a:defRPr>
      </a:lvl1pPr>
      <a:lvl2pPr marL="414955" algn="l" defTabSz="829909" rtl="0" eaLnBrk="1" latinLnBrk="0" hangingPunct="1">
        <a:defRPr sz="1634" kern="1200">
          <a:solidFill>
            <a:schemeClr val="tx1"/>
          </a:solidFill>
          <a:latin typeface="+mn-lt"/>
          <a:ea typeface="+mn-ea"/>
          <a:cs typeface="+mn-cs"/>
        </a:defRPr>
      </a:lvl2pPr>
      <a:lvl3pPr marL="829909" algn="l" defTabSz="829909" rtl="0" eaLnBrk="1" latinLnBrk="0" hangingPunct="1">
        <a:defRPr sz="1634" kern="1200">
          <a:solidFill>
            <a:schemeClr val="tx1"/>
          </a:solidFill>
          <a:latin typeface="+mn-lt"/>
          <a:ea typeface="+mn-ea"/>
          <a:cs typeface="+mn-cs"/>
        </a:defRPr>
      </a:lvl3pPr>
      <a:lvl4pPr marL="1244864" algn="l" defTabSz="829909" rtl="0" eaLnBrk="1" latinLnBrk="0" hangingPunct="1">
        <a:defRPr sz="1634" kern="1200">
          <a:solidFill>
            <a:schemeClr val="tx1"/>
          </a:solidFill>
          <a:latin typeface="+mn-lt"/>
          <a:ea typeface="+mn-ea"/>
          <a:cs typeface="+mn-cs"/>
        </a:defRPr>
      </a:lvl4pPr>
      <a:lvl5pPr marL="1659819" algn="l" defTabSz="829909" rtl="0" eaLnBrk="1" latinLnBrk="0" hangingPunct="1">
        <a:defRPr sz="1634" kern="1200">
          <a:solidFill>
            <a:schemeClr val="tx1"/>
          </a:solidFill>
          <a:latin typeface="+mn-lt"/>
          <a:ea typeface="+mn-ea"/>
          <a:cs typeface="+mn-cs"/>
        </a:defRPr>
      </a:lvl5pPr>
      <a:lvl6pPr marL="2074774" algn="l" defTabSz="829909" rtl="0" eaLnBrk="1" latinLnBrk="0" hangingPunct="1">
        <a:defRPr sz="1634" kern="1200">
          <a:solidFill>
            <a:schemeClr val="tx1"/>
          </a:solidFill>
          <a:latin typeface="+mn-lt"/>
          <a:ea typeface="+mn-ea"/>
          <a:cs typeface="+mn-cs"/>
        </a:defRPr>
      </a:lvl6pPr>
      <a:lvl7pPr marL="2489728" algn="l" defTabSz="829909" rtl="0" eaLnBrk="1" latinLnBrk="0" hangingPunct="1">
        <a:defRPr sz="1634" kern="1200">
          <a:solidFill>
            <a:schemeClr val="tx1"/>
          </a:solidFill>
          <a:latin typeface="+mn-lt"/>
          <a:ea typeface="+mn-ea"/>
          <a:cs typeface="+mn-cs"/>
        </a:defRPr>
      </a:lvl7pPr>
      <a:lvl8pPr marL="2904683" algn="l" defTabSz="829909" rtl="0" eaLnBrk="1" latinLnBrk="0" hangingPunct="1">
        <a:defRPr sz="1634" kern="1200">
          <a:solidFill>
            <a:schemeClr val="tx1"/>
          </a:solidFill>
          <a:latin typeface="+mn-lt"/>
          <a:ea typeface="+mn-ea"/>
          <a:cs typeface="+mn-cs"/>
        </a:defRPr>
      </a:lvl8pPr>
      <a:lvl9pPr marL="3319638" algn="l" defTabSz="829909" rtl="0" eaLnBrk="1" latinLnBrk="0" hangingPunct="1">
        <a:defRPr sz="16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08083" y="3848867"/>
            <a:ext cx="2645010" cy="566502"/>
            <a:chOff x="166" y="-66675"/>
            <a:chExt cx="3885879" cy="832269"/>
          </a:xfrm>
        </p:grpSpPr>
        <p:sp>
          <p:nvSpPr>
            <p:cNvPr id="3" name="AutoShape 3"/>
            <p:cNvSpPr/>
            <p:nvPr/>
          </p:nvSpPr>
          <p:spPr>
            <a:xfrm>
              <a:off x="166" y="370073"/>
              <a:ext cx="3885879" cy="25400"/>
            </a:xfrm>
            <a:prstGeom prst="line">
              <a:avLst/>
            </a:prstGeom>
            <a:ln w="50800" cap="flat">
              <a:solidFill>
                <a:srgbClr val="000000"/>
              </a:solidFill>
              <a:prstDash val="solid"/>
              <a:headEnd type="none" w="sm" len="sm"/>
              <a:tailEnd type="none" w="sm" len="sm"/>
            </a:ln>
          </p:spPr>
        </p:sp>
        <p:grpSp>
          <p:nvGrpSpPr>
            <p:cNvPr id="4" name="Group 4"/>
            <p:cNvGrpSpPr/>
            <p:nvPr/>
          </p:nvGrpSpPr>
          <p:grpSpPr>
            <a:xfrm>
              <a:off x="264886" y="0"/>
              <a:ext cx="3356440" cy="765546"/>
              <a:chOff x="0" y="0"/>
              <a:chExt cx="902154" cy="205766"/>
            </a:xfrm>
          </p:grpSpPr>
          <p:sp>
            <p:nvSpPr>
              <p:cNvPr id="5" name="Freeform 5"/>
              <p:cNvSpPr/>
              <p:nvPr/>
            </p:nvSpPr>
            <p:spPr>
              <a:xfrm>
                <a:off x="0" y="0"/>
                <a:ext cx="902154" cy="205766"/>
              </a:xfrm>
              <a:custGeom>
                <a:avLst/>
                <a:gdLst/>
                <a:ahLst/>
                <a:cxnLst/>
                <a:rect l="l" t="t" r="r" b="b"/>
                <a:pathLst>
                  <a:path w="902154" h="205766">
                    <a:moveTo>
                      <a:pt x="0" y="0"/>
                    </a:moveTo>
                    <a:lnTo>
                      <a:pt x="902154" y="0"/>
                    </a:lnTo>
                    <a:lnTo>
                      <a:pt x="902154" y="205766"/>
                    </a:lnTo>
                    <a:lnTo>
                      <a:pt x="0" y="205766"/>
                    </a:lnTo>
                    <a:close/>
                  </a:path>
                </a:pathLst>
              </a:custGeom>
              <a:solidFill>
                <a:srgbClr val="FFFFFF"/>
              </a:solidFill>
            </p:spPr>
          </p:sp>
          <p:sp>
            <p:nvSpPr>
              <p:cNvPr id="6" name="TextBox 6"/>
              <p:cNvSpPr txBox="1"/>
              <p:nvPr/>
            </p:nvSpPr>
            <p:spPr>
              <a:xfrm>
                <a:off x="0" y="-19050"/>
                <a:ext cx="902154" cy="224816"/>
              </a:xfrm>
              <a:prstGeom prst="rect">
                <a:avLst/>
              </a:prstGeom>
            </p:spPr>
            <p:txBody>
              <a:bodyPr lIns="46104" tIns="46104" rIns="46104" bIns="46104" rtlCol="0" anchor="ctr"/>
              <a:lstStyle/>
              <a:p>
                <a:pPr algn="ctr">
                  <a:lnSpc>
                    <a:spcPts val="1779"/>
                  </a:lnSpc>
                  <a:spcBef>
                    <a:spcPct val="0"/>
                  </a:spcBef>
                </a:pPr>
                <a:endParaRPr sz="1500"/>
              </a:p>
            </p:txBody>
          </p:sp>
        </p:grpSp>
        <p:sp>
          <p:nvSpPr>
            <p:cNvPr id="7" name="TextBox 7"/>
            <p:cNvSpPr txBox="1"/>
            <p:nvPr/>
          </p:nvSpPr>
          <p:spPr>
            <a:xfrm>
              <a:off x="271013" y="-66675"/>
              <a:ext cx="3344187" cy="832269"/>
            </a:xfrm>
            <a:prstGeom prst="rect">
              <a:avLst/>
            </a:prstGeom>
          </p:spPr>
          <p:txBody>
            <a:bodyPr lIns="0" tIns="0" rIns="0" bIns="0" rtlCol="0" anchor="t">
              <a:spAutoFit/>
            </a:bodyPr>
            <a:lstStyle/>
            <a:p>
              <a:pPr algn="ctr">
                <a:lnSpc>
                  <a:spcPts val="4796"/>
                </a:lnSpc>
                <a:spcBef>
                  <a:spcPct val="0"/>
                </a:spcBef>
              </a:pPr>
              <a:r>
                <a:rPr lang="en-US" sz="3425">
                  <a:solidFill>
                    <a:srgbClr val="000000"/>
                  </a:solidFill>
                  <a:latin typeface="Noto Sans JP"/>
                  <a:ea typeface="Noto Sans JP"/>
                  <a:cs typeface="Noto Sans JP"/>
                  <a:sym typeface="Noto Sans JP"/>
                </a:rPr>
                <a:t>WINE LIST</a:t>
              </a:r>
            </a:p>
          </p:txBody>
        </p:sp>
      </p:grpSp>
      <p:sp>
        <p:nvSpPr>
          <p:cNvPr id="8" name="TextBox 8"/>
          <p:cNvSpPr txBox="1"/>
          <p:nvPr/>
        </p:nvSpPr>
        <p:spPr>
          <a:xfrm>
            <a:off x="2808182" y="4547418"/>
            <a:ext cx="1244813" cy="177613"/>
          </a:xfrm>
          <a:prstGeom prst="rect">
            <a:avLst/>
          </a:prstGeom>
        </p:spPr>
        <p:txBody>
          <a:bodyPr lIns="0" tIns="0" rIns="0" bIns="0" rtlCol="0" anchor="t">
            <a:spAutoFit/>
          </a:bodyPr>
          <a:lstStyle/>
          <a:p>
            <a:pPr algn="ctr">
              <a:lnSpc>
                <a:spcPts val="1524"/>
              </a:lnSpc>
              <a:spcBef>
                <a:spcPct val="0"/>
              </a:spcBef>
            </a:pPr>
            <a:r>
              <a:rPr lang="en-US" sz="1089">
                <a:solidFill>
                  <a:srgbClr val="000000"/>
                </a:solidFill>
                <a:latin typeface="Noto Sans JP"/>
                <a:ea typeface="Noto Sans JP"/>
                <a:cs typeface="Noto Sans JP"/>
                <a:sym typeface="Noto Sans JP"/>
              </a:rPr>
              <a:t>基本のワインリスト</a:t>
            </a:r>
          </a:p>
        </p:txBody>
      </p:sp>
      <p:sp>
        <p:nvSpPr>
          <p:cNvPr id="9" name="スライド番号プレースホルダー 8">
            <a:extLst>
              <a:ext uri="{FF2B5EF4-FFF2-40B4-BE49-F238E27FC236}">
                <a16:creationId xmlns:a16="http://schemas.microsoft.com/office/drawing/2014/main" id="{C43CDB1C-EC9E-9FB7-E4A2-CAA34EA1368D}"/>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198268" y="9470317"/>
            <a:ext cx="464642" cy="0"/>
          </a:xfrm>
          <a:prstGeom prst="line">
            <a:avLst/>
          </a:prstGeom>
          <a:ln w="9525" cap="flat">
            <a:solidFill>
              <a:srgbClr val="000000"/>
            </a:solidFill>
            <a:prstDash val="solid"/>
            <a:headEnd type="none" w="sm" len="sm"/>
            <a:tailEnd type="none" w="sm" len="sm"/>
          </a:ln>
        </p:spPr>
      </p:sp>
      <p:grpSp>
        <p:nvGrpSpPr>
          <p:cNvPr id="3" name="Group 3"/>
          <p:cNvGrpSpPr/>
          <p:nvPr/>
        </p:nvGrpSpPr>
        <p:grpSpPr>
          <a:xfrm>
            <a:off x="3326225" y="9332531"/>
            <a:ext cx="208728" cy="275573"/>
            <a:chOff x="0" y="0"/>
            <a:chExt cx="82422" cy="108818"/>
          </a:xfrm>
        </p:grpSpPr>
        <p:sp>
          <p:nvSpPr>
            <p:cNvPr id="4" name="Freeform 4"/>
            <p:cNvSpPr/>
            <p:nvPr/>
          </p:nvSpPr>
          <p:spPr>
            <a:xfrm>
              <a:off x="0" y="0"/>
              <a:ext cx="82422" cy="108818"/>
            </a:xfrm>
            <a:custGeom>
              <a:avLst/>
              <a:gdLst/>
              <a:ahLst/>
              <a:cxnLst/>
              <a:rect l="l" t="t" r="r" b="b"/>
              <a:pathLst>
                <a:path w="82422" h="108818">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id="5" name="TextBox 5"/>
            <p:cNvSpPr txBox="1"/>
            <p:nvPr/>
          </p:nvSpPr>
          <p:spPr>
            <a:xfrm>
              <a:off x="0" y="-28575"/>
              <a:ext cx="82422" cy="137393"/>
            </a:xfrm>
            <a:prstGeom prst="rect">
              <a:avLst/>
            </a:prstGeom>
          </p:spPr>
          <p:txBody>
            <a:bodyPr lIns="46104" tIns="46104" rIns="46104" bIns="46104" rtlCol="0" anchor="ctr"/>
            <a:lstStyle/>
            <a:p>
              <a:pPr algn="ctr">
                <a:lnSpc>
                  <a:spcPts val="1524"/>
                </a:lnSpc>
              </a:pPr>
              <a:endParaRPr sz="1500"/>
            </a:p>
          </p:txBody>
        </p:sp>
      </p:grpSp>
      <p:grpSp>
        <p:nvGrpSpPr>
          <p:cNvPr id="7" name="Group 7"/>
          <p:cNvGrpSpPr/>
          <p:nvPr/>
        </p:nvGrpSpPr>
        <p:grpSpPr>
          <a:xfrm>
            <a:off x="198162" y="1557721"/>
            <a:ext cx="4461237" cy="291736"/>
            <a:chOff x="0" y="-28575"/>
            <a:chExt cx="6554162" cy="428600"/>
          </a:xfrm>
        </p:grpSpPr>
        <p:sp>
          <p:nvSpPr>
            <p:cNvPr id="8" name="TextBox 8"/>
            <p:cNvSpPr txBox="1"/>
            <p:nvPr/>
          </p:nvSpPr>
          <p:spPr>
            <a:xfrm>
              <a:off x="0" y="-28575"/>
              <a:ext cx="6554162" cy="347886"/>
            </a:xfrm>
            <a:prstGeom prst="rect">
              <a:avLst/>
            </a:prstGeom>
          </p:spPr>
          <p:txBody>
            <a:bodyPr lIns="0" tIns="0" rIns="0" bIns="0" rtlCol="0" anchor="t">
              <a:spAutoFit/>
            </a:bodyPr>
            <a:lstStyle/>
            <a:p>
              <a:pPr>
                <a:lnSpc>
                  <a:spcPts val="2032"/>
                </a:lnSpc>
                <a:spcBef>
                  <a:spcPct val="0"/>
                </a:spcBef>
              </a:pPr>
              <a:r>
                <a:rPr lang="en-US" sz="1451">
                  <a:solidFill>
                    <a:srgbClr val="000000"/>
                  </a:solidFill>
                  <a:latin typeface="Noto Sans JP"/>
                  <a:ea typeface="Noto Sans JP"/>
                  <a:cs typeface="Noto Sans JP"/>
                  <a:sym typeface="Noto Sans JP"/>
                </a:rPr>
                <a:t>スパークリングワイン - Sparkling Wine -</a:t>
              </a:r>
            </a:p>
          </p:txBody>
        </p:sp>
        <p:sp>
          <p:nvSpPr>
            <p:cNvPr id="9" name="AutoShape 9"/>
            <p:cNvSpPr/>
            <p:nvPr/>
          </p:nvSpPr>
          <p:spPr>
            <a:xfrm>
              <a:off x="0" y="400025"/>
              <a:ext cx="5845248" cy="0"/>
            </a:xfrm>
            <a:prstGeom prst="line">
              <a:avLst/>
            </a:prstGeom>
            <a:ln w="25400" cap="flat">
              <a:solidFill>
                <a:srgbClr val="000000"/>
              </a:solidFill>
              <a:prstDash val="solid"/>
              <a:headEnd type="none" w="sm" len="sm"/>
              <a:tailEnd type="none" w="sm" len="sm"/>
            </a:ln>
          </p:spPr>
        </p:sp>
      </p:grpSp>
      <p:sp>
        <p:nvSpPr>
          <p:cNvPr id="10" name="TextBox 10"/>
          <p:cNvSpPr txBox="1"/>
          <p:nvPr/>
        </p:nvSpPr>
        <p:spPr>
          <a:xfrm>
            <a:off x="434804" y="2854255"/>
            <a:ext cx="4988083" cy="177613"/>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プロセッコ・ディ・マーレ / カンティーナ・オイジー</a:t>
            </a:r>
          </a:p>
        </p:txBody>
      </p:sp>
      <p:sp>
        <p:nvSpPr>
          <p:cNvPr id="11" name="TextBox 11"/>
          <p:cNvSpPr txBox="1"/>
          <p:nvPr/>
        </p:nvSpPr>
        <p:spPr>
          <a:xfrm>
            <a:off x="361836" y="2659065"/>
            <a:ext cx="4792761" cy="177613"/>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2020 Prosecco di Mare / Cantina Oisy </a:t>
            </a:r>
          </a:p>
        </p:txBody>
      </p:sp>
      <p:sp>
        <p:nvSpPr>
          <p:cNvPr id="12" name="TextBox 12"/>
          <p:cNvSpPr txBox="1"/>
          <p:nvPr/>
        </p:nvSpPr>
        <p:spPr>
          <a:xfrm>
            <a:off x="5336587" y="2854255"/>
            <a:ext cx="954027" cy="177613"/>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￥700/Glass</a:t>
            </a:r>
          </a:p>
        </p:txBody>
      </p:sp>
      <p:sp>
        <p:nvSpPr>
          <p:cNvPr id="13" name="TextBox 13"/>
          <p:cNvSpPr txBox="1"/>
          <p:nvPr/>
        </p:nvSpPr>
        <p:spPr>
          <a:xfrm>
            <a:off x="500148" y="3059994"/>
            <a:ext cx="5279389" cy="130805"/>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海に近い畑で潮風のミネラルも感じるドライな泡｜（イタリア・ヴェネト）</a:t>
            </a:r>
          </a:p>
        </p:txBody>
      </p:sp>
      <p:grpSp>
        <p:nvGrpSpPr>
          <p:cNvPr id="14" name="Group 14"/>
          <p:cNvGrpSpPr/>
          <p:nvPr/>
        </p:nvGrpSpPr>
        <p:grpSpPr>
          <a:xfrm>
            <a:off x="361835" y="2041291"/>
            <a:ext cx="5928777" cy="494996"/>
            <a:chOff x="0" y="-28575"/>
            <a:chExt cx="8710179" cy="727216"/>
          </a:xfrm>
        </p:grpSpPr>
        <p:sp>
          <p:nvSpPr>
            <p:cNvPr id="15" name="TextBox 15"/>
            <p:cNvSpPr txBox="1"/>
            <p:nvPr/>
          </p:nvSpPr>
          <p:spPr>
            <a:xfrm>
              <a:off x="0" y="258186"/>
              <a:ext cx="775613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ワイン名 / 造り手名 /（日本語）</a:t>
              </a:r>
            </a:p>
          </p:txBody>
        </p:sp>
        <p:sp>
          <p:nvSpPr>
            <p:cNvPr id="16" name="TextBox 16"/>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Vintage /  Wine name / Wine Maker (Alphabet)</a:t>
              </a:r>
            </a:p>
          </p:txBody>
        </p:sp>
        <p:sp>
          <p:nvSpPr>
            <p:cNvPr id="17" name="TextBox 17"/>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値段</a:t>
              </a:r>
            </a:p>
          </p:txBody>
        </p:sp>
        <p:sp>
          <p:nvSpPr>
            <p:cNvPr id="18" name="TextBox 18"/>
            <p:cNvSpPr txBox="1"/>
            <p:nvPr/>
          </p:nvSpPr>
          <p:spPr>
            <a:xfrm>
              <a:off x="5752238" y="506471"/>
              <a:ext cx="2257145"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コメント |  (国・地域)</a:t>
              </a:r>
            </a:p>
          </p:txBody>
        </p:sp>
      </p:grpSp>
      <p:grpSp>
        <p:nvGrpSpPr>
          <p:cNvPr id="19" name="Group 19"/>
          <p:cNvGrpSpPr/>
          <p:nvPr/>
        </p:nvGrpSpPr>
        <p:grpSpPr>
          <a:xfrm>
            <a:off x="198162" y="3553082"/>
            <a:ext cx="6092452" cy="1472953"/>
            <a:chOff x="0" y="-28575"/>
            <a:chExt cx="8950639" cy="2163967"/>
          </a:xfrm>
        </p:grpSpPr>
        <p:sp>
          <p:nvSpPr>
            <p:cNvPr id="20" name="TextBox 20"/>
            <p:cNvSpPr txBox="1"/>
            <p:nvPr/>
          </p:nvSpPr>
          <p:spPr>
            <a:xfrm>
              <a:off x="347661" y="873083"/>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ソアヴェ・クラッシコ / テヌータ・オイジー</a:t>
              </a:r>
            </a:p>
          </p:txBody>
        </p:sp>
        <p:sp>
          <p:nvSpPr>
            <p:cNvPr id="21" name="TextBox 21"/>
            <p:cNvSpPr txBox="1"/>
            <p:nvPr/>
          </p:nvSpPr>
          <p:spPr>
            <a:xfrm>
              <a:off x="240459" y="586323"/>
              <a:ext cx="704121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Soave Classico / Tenuta Oisy</a:t>
              </a:r>
            </a:p>
          </p:txBody>
        </p:sp>
        <p:sp>
          <p:nvSpPr>
            <p:cNvPr id="22" name="TextBox 22"/>
            <p:cNvSpPr txBox="1"/>
            <p:nvPr/>
          </p:nvSpPr>
          <p:spPr>
            <a:xfrm>
              <a:off x="7549045" y="873083"/>
              <a:ext cx="1401594"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￥800/Glass</a:t>
              </a:r>
            </a:p>
          </p:txBody>
        </p:sp>
        <p:sp>
          <p:nvSpPr>
            <p:cNvPr id="23" name="TextBox 23"/>
            <p:cNvSpPr txBox="1"/>
            <p:nvPr/>
          </p:nvSpPr>
          <p:spPr>
            <a:xfrm>
              <a:off x="443660" y="1172168"/>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火山性土壌が生むミネラル感とキレのある味わい ｜（イタリア・ヴェネト）</a:t>
              </a:r>
            </a:p>
          </p:txBody>
        </p:sp>
        <p:sp>
          <p:nvSpPr>
            <p:cNvPr id="24" name="TextBox 24"/>
            <p:cNvSpPr txBox="1"/>
            <p:nvPr/>
          </p:nvSpPr>
          <p:spPr>
            <a:xfrm>
              <a:off x="347661" y="1644135"/>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シャルドネ・レゼルヴ / オイジー・エステート</a:t>
              </a:r>
            </a:p>
          </p:txBody>
        </p:sp>
        <p:sp>
          <p:nvSpPr>
            <p:cNvPr id="25" name="TextBox 25"/>
            <p:cNvSpPr txBox="1"/>
            <p:nvPr/>
          </p:nvSpPr>
          <p:spPr>
            <a:xfrm>
              <a:off x="240459" y="1357376"/>
              <a:ext cx="704121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Chardonnay Reserve / Oisy Estate</a:t>
              </a:r>
            </a:p>
          </p:txBody>
        </p:sp>
        <p:sp>
          <p:nvSpPr>
            <p:cNvPr id="26" name="TextBox 26"/>
            <p:cNvSpPr txBox="1"/>
            <p:nvPr/>
          </p:nvSpPr>
          <p:spPr>
            <a:xfrm>
              <a:off x="7549045" y="1644135"/>
              <a:ext cx="1401594"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￥1,200/Glass</a:t>
              </a:r>
            </a:p>
          </p:txBody>
        </p:sp>
        <p:sp>
          <p:nvSpPr>
            <p:cNvPr id="27" name="TextBox 27"/>
            <p:cNvSpPr txBox="1"/>
            <p:nvPr/>
          </p:nvSpPr>
          <p:spPr>
            <a:xfrm>
              <a:off x="443660" y="1943222"/>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太陽の恵みを受けたファットで力強い果実味と樽香の調和 ｜（アメリカ・カリフォルニア）</a:t>
              </a:r>
            </a:p>
          </p:txBody>
        </p:sp>
        <p:sp>
          <p:nvSpPr>
            <p:cNvPr id="28" name="TextBox 28"/>
            <p:cNvSpPr txBox="1"/>
            <p:nvPr/>
          </p:nvSpPr>
          <p:spPr>
            <a:xfrm>
              <a:off x="0" y="-28575"/>
              <a:ext cx="4595551" cy="347885"/>
            </a:xfrm>
            <a:prstGeom prst="rect">
              <a:avLst/>
            </a:prstGeom>
          </p:spPr>
          <p:txBody>
            <a:bodyPr lIns="0" tIns="0" rIns="0" bIns="0" rtlCol="0" anchor="t">
              <a:spAutoFit/>
            </a:bodyPr>
            <a:lstStyle/>
            <a:p>
              <a:pPr>
                <a:lnSpc>
                  <a:spcPts val="2032"/>
                </a:lnSpc>
                <a:spcBef>
                  <a:spcPct val="0"/>
                </a:spcBef>
              </a:pPr>
              <a:r>
                <a:rPr lang="en-US" sz="1451">
                  <a:solidFill>
                    <a:srgbClr val="000000"/>
                  </a:solidFill>
                  <a:latin typeface="Noto Sans JP"/>
                  <a:ea typeface="Noto Sans JP"/>
                  <a:cs typeface="Noto Sans JP"/>
                  <a:sym typeface="Noto Sans JP"/>
                </a:rPr>
                <a:t>白ワイン - White Wine -</a:t>
              </a:r>
            </a:p>
          </p:txBody>
        </p:sp>
        <p:sp>
          <p:nvSpPr>
            <p:cNvPr id="29" name="AutoShape 29"/>
            <p:cNvSpPr/>
            <p:nvPr/>
          </p:nvSpPr>
          <p:spPr>
            <a:xfrm>
              <a:off x="0" y="400025"/>
              <a:ext cx="4595549" cy="0"/>
            </a:xfrm>
            <a:prstGeom prst="line">
              <a:avLst/>
            </a:prstGeom>
            <a:ln w="25400" cap="flat">
              <a:solidFill>
                <a:srgbClr val="000000"/>
              </a:solidFill>
              <a:prstDash val="solid"/>
              <a:headEnd type="none" w="sm" len="sm"/>
              <a:tailEnd type="none" w="sm" len="sm"/>
            </a:ln>
          </p:spPr>
        </p:sp>
      </p:grpSp>
      <p:grpSp>
        <p:nvGrpSpPr>
          <p:cNvPr id="30" name="Group 30"/>
          <p:cNvGrpSpPr/>
          <p:nvPr/>
        </p:nvGrpSpPr>
        <p:grpSpPr>
          <a:xfrm>
            <a:off x="198162" y="7274840"/>
            <a:ext cx="6092452" cy="1753608"/>
            <a:chOff x="0" y="-28575"/>
            <a:chExt cx="8950639" cy="2576288"/>
          </a:xfrm>
        </p:grpSpPr>
        <p:sp>
          <p:nvSpPr>
            <p:cNvPr id="31" name="TextBox 31"/>
            <p:cNvSpPr txBox="1"/>
            <p:nvPr/>
          </p:nvSpPr>
          <p:spPr>
            <a:xfrm>
              <a:off x="347661" y="988411"/>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モンテプルチャーノ・ダブルッツォ / カンティーナ・オイジー</a:t>
              </a:r>
            </a:p>
          </p:txBody>
        </p:sp>
        <p:sp>
          <p:nvSpPr>
            <p:cNvPr id="32" name="TextBox 32"/>
            <p:cNvSpPr txBox="1"/>
            <p:nvPr/>
          </p:nvSpPr>
          <p:spPr>
            <a:xfrm>
              <a:off x="240459" y="701650"/>
              <a:ext cx="704121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Montepulciano d’Abruzzo / Cantina Oisy</a:t>
              </a:r>
            </a:p>
          </p:txBody>
        </p:sp>
        <p:sp>
          <p:nvSpPr>
            <p:cNvPr id="33" name="TextBox 33"/>
            <p:cNvSpPr txBox="1"/>
            <p:nvPr/>
          </p:nvSpPr>
          <p:spPr>
            <a:xfrm>
              <a:off x="7549045" y="988409"/>
              <a:ext cx="1401594"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34" name="TextBox 34"/>
            <p:cNvSpPr txBox="1"/>
            <p:nvPr/>
          </p:nvSpPr>
          <p:spPr>
            <a:xfrm>
              <a:off x="240459" y="1287494"/>
              <a:ext cx="79593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（イタリア・アブルッツォ）</a:t>
              </a:r>
            </a:p>
          </p:txBody>
        </p:sp>
        <p:sp>
          <p:nvSpPr>
            <p:cNvPr id="35" name="TextBox 35"/>
            <p:cNvSpPr txBox="1"/>
            <p:nvPr/>
          </p:nvSpPr>
          <p:spPr>
            <a:xfrm>
              <a:off x="347661" y="2056459"/>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ジュヴレ＝シャンベルタン/ ドメーヌ・オイジー</a:t>
              </a:r>
            </a:p>
          </p:txBody>
        </p:sp>
        <p:sp>
          <p:nvSpPr>
            <p:cNvPr id="36" name="TextBox 36"/>
            <p:cNvSpPr txBox="1"/>
            <p:nvPr/>
          </p:nvSpPr>
          <p:spPr>
            <a:xfrm>
              <a:off x="240459" y="1769699"/>
              <a:ext cx="704121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2019 Gevrey-Chambertin/ Domaine Oisy</a:t>
              </a:r>
            </a:p>
          </p:txBody>
        </p:sp>
        <p:sp>
          <p:nvSpPr>
            <p:cNvPr id="37" name="TextBox 37"/>
            <p:cNvSpPr txBox="1"/>
            <p:nvPr/>
          </p:nvSpPr>
          <p:spPr>
            <a:xfrm>
              <a:off x="7549045" y="2056459"/>
              <a:ext cx="1401594"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￥1,500/Glass</a:t>
              </a:r>
            </a:p>
          </p:txBody>
        </p:sp>
        <p:sp>
          <p:nvSpPr>
            <p:cNvPr id="38" name="TextBox 38"/>
            <p:cNvSpPr txBox="1"/>
            <p:nvPr/>
          </p:nvSpPr>
          <p:spPr>
            <a:xfrm>
              <a:off x="443660" y="2355543"/>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（フランス・ブルゴーニュ）</a:t>
              </a:r>
            </a:p>
          </p:txBody>
        </p:sp>
        <p:sp>
          <p:nvSpPr>
            <p:cNvPr id="39" name="TextBox 39"/>
            <p:cNvSpPr txBox="1"/>
            <p:nvPr/>
          </p:nvSpPr>
          <p:spPr>
            <a:xfrm>
              <a:off x="0" y="-28575"/>
              <a:ext cx="4595551" cy="347885"/>
            </a:xfrm>
            <a:prstGeom prst="rect">
              <a:avLst/>
            </a:prstGeom>
          </p:spPr>
          <p:txBody>
            <a:bodyPr lIns="0" tIns="0" rIns="0" bIns="0" rtlCol="0" anchor="t">
              <a:spAutoFit/>
            </a:bodyPr>
            <a:lstStyle/>
            <a:p>
              <a:pPr>
                <a:lnSpc>
                  <a:spcPts val="2032"/>
                </a:lnSpc>
                <a:spcBef>
                  <a:spcPct val="0"/>
                </a:spcBef>
              </a:pPr>
              <a:r>
                <a:rPr lang="en-US" sz="1451">
                  <a:solidFill>
                    <a:srgbClr val="000000"/>
                  </a:solidFill>
                  <a:latin typeface="Noto Sans JP"/>
                  <a:ea typeface="Noto Sans JP"/>
                  <a:cs typeface="Noto Sans JP"/>
                  <a:sym typeface="Noto Sans JP"/>
                </a:rPr>
                <a:t>赤ワイン - Red WIne -</a:t>
              </a:r>
            </a:p>
          </p:txBody>
        </p:sp>
        <p:sp>
          <p:nvSpPr>
            <p:cNvPr id="40" name="AutoShape 40"/>
            <p:cNvSpPr/>
            <p:nvPr/>
          </p:nvSpPr>
          <p:spPr>
            <a:xfrm>
              <a:off x="0" y="400025"/>
              <a:ext cx="4595549" cy="0"/>
            </a:xfrm>
            <a:prstGeom prst="line">
              <a:avLst/>
            </a:prstGeom>
            <a:ln w="25400" cap="flat">
              <a:solidFill>
                <a:srgbClr val="000000"/>
              </a:solidFill>
              <a:prstDash val="solid"/>
              <a:headEnd type="none" w="sm" len="sm"/>
              <a:tailEnd type="none" w="sm" len="sm"/>
            </a:ln>
          </p:spPr>
        </p:sp>
      </p:grpSp>
      <p:grpSp>
        <p:nvGrpSpPr>
          <p:cNvPr id="41" name="Group 41"/>
          <p:cNvGrpSpPr/>
          <p:nvPr/>
        </p:nvGrpSpPr>
        <p:grpSpPr>
          <a:xfrm>
            <a:off x="198162" y="5413960"/>
            <a:ext cx="6092452" cy="1457968"/>
            <a:chOff x="0" y="-28575"/>
            <a:chExt cx="8950639" cy="2141952"/>
          </a:xfrm>
        </p:grpSpPr>
        <p:sp>
          <p:nvSpPr>
            <p:cNvPr id="42" name="TextBox 42"/>
            <p:cNvSpPr txBox="1"/>
            <p:nvPr/>
          </p:nvSpPr>
          <p:spPr>
            <a:xfrm>
              <a:off x="347661" y="873083"/>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コート・ド・プロヴァンス・ロゼ / シャトー・オイジー</a:t>
              </a:r>
            </a:p>
          </p:txBody>
        </p:sp>
        <p:sp>
          <p:nvSpPr>
            <p:cNvPr id="43" name="TextBox 43"/>
            <p:cNvSpPr txBox="1"/>
            <p:nvPr/>
          </p:nvSpPr>
          <p:spPr>
            <a:xfrm>
              <a:off x="240459" y="586324"/>
              <a:ext cx="704121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Côtes de Provence Rosé / Château Oisy</a:t>
              </a:r>
            </a:p>
          </p:txBody>
        </p:sp>
        <p:sp>
          <p:nvSpPr>
            <p:cNvPr id="44" name="TextBox 44"/>
            <p:cNvSpPr txBox="1"/>
            <p:nvPr/>
          </p:nvSpPr>
          <p:spPr>
            <a:xfrm>
              <a:off x="7549045" y="873083"/>
              <a:ext cx="1401594"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￥800/Glass</a:t>
              </a:r>
            </a:p>
          </p:txBody>
        </p:sp>
        <p:sp>
          <p:nvSpPr>
            <p:cNvPr id="45" name="TextBox 45"/>
            <p:cNvSpPr txBox="1"/>
            <p:nvPr/>
          </p:nvSpPr>
          <p:spPr>
            <a:xfrm>
              <a:off x="443660" y="1172167"/>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地中海の陽光がもたらす華やかで丸みのある果実 ｜（フランス・プロヴァンス）</a:t>
              </a:r>
            </a:p>
          </p:txBody>
        </p:sp>
        <p:sp>
          <p:nvSpPr>
            <p:cNvPr id="46" name="TextBox 46"/>
            <p:cNvSpPr txBox="1"/>
            <p:nvPr/>
          </p:nvSpPr>
          <p:spPr>
            <a:xfrm>
              <a:off x="347661" y="1622123"/>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タヴェル・ロゼ / ドメーヌ・オイジー</a:t>
              </a:r>
            </a:p>
          </p:txBody>
        </p:sp>
        <p:sp>
          <p:nvSpPr>
            <p:cNvPr id="47" name="TextBox 47"/>
            <p:cNvSpPr txBox="1"/>
            <p:nvPr/>
          </p:nvSpPr>
          <p:spPr>
            <a:xfrm>
              <a:off x="240459" y="1335363"/>
              <a:ext cx="704121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Tavel Rosé / Domaine Oisy</a:t>
              </a:r>
            </a:p>
          </p:txBody>
        </p:sp>
        <p:sp>
          <p:nvSpPr>
            <p:cNvPr id="48" name="TextBox 48"/>
            <p:cNvSpPr txBox="1"/>
            <p:nvPr/>
          </p:nvSpPr>
          <p:spPr>
            <a:xfrm>
              <a:off x="7549045" y="1622123"/>
              <a:ext cx="1401594"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￥1,200/Glass</a:t>
              </a:r>
            </a:p>
          </p:txBody>
        </p:sp>
        <p:sp>
          <p:nvSpPr>
            <p:cNvPr id="49" name="TextBox 49"/>
            <p:cNvSpPr txBox="1"/>
            <p:nvPr/>
          </p:nvSpPr>
          <p:spPr>
            <a:xfrm>
              <a:off x="443660" y="1921207"/>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力強さとエレガンスを兼ね備えた、主役になる本格派 ｜（フランス・ローヌ）</a:t>
              </a:r>
            </a:p>
          </p:txBody>
        </p:sp>
        <p:sp>
          <p:nvSpPr>
            <p:cNvPr id="50" name="TextBox 50"/>
            <p:cNvSpPr txBox="1"/>
            <p:nvPr/>
          </p:nvSpPr>
          <p:spPr>
            <a:xfrm>
              <a:off x="0" y="-28575"/>
              <a:ext cx="4595551" cy="347885"/>
            </a:xfrm>
            <a:prstGeom prst="rect">
              <a:avLst/>
            </a:prstGeom>
          </p:spPr>
          <p:txBody>
            <a:bodyPr lIns="0" tIns="0" rIns="0" bIns="0" rtlCol="0" anchor="t">
              <a:spAutoFit/>
            </a:bodyPr>
            <a:lstStyle/>
            <a:p>
              <a:pPr>
                <a:lnSpc>
                  <a:spcPts val="2032"/>
                </a:lnSpc>
                <a:spcBef>
                  <a:spcPct val="0"/>
                </a:spcBef>
              </a:pPr>
              <a:r>
                <a:rPr lang="en-US" sz="1451">
                  <a:solidFill>
                    <a:srgbClr val="000000"/>
                  </a:solidFill>
                  <a:latin typeface="Noto Sans JP"/>
                  <a:ea typeface="Noto Sans JP"/>
                  <a:cs typeface="Noto Sans JP"/>
                  <a:sym typeface="Noto Sans JP"/>
                </a:rPr>
                <a:t>ロゼワイン - Rose Wine -</a:t>
              </a:r>
            </a:p>
          </p:txBody>
        </p:sp>
        <p:sp>
          <p:nvSpPr>
            <p:cNvPr id="51" name="AutoShape 51"/>
            <p:cNvSpPr/>
            <p:nvPr/>
          </p:nvSpPr>
          <p:spPr>
            <a:xfrm>
              <a:off x="0" y="400025"/>
              <a:ext cx="4595549" cy="0"/>
            </a:xfrm>
            <a:prstGeom prst="line">
              <a:avLst/>
            </a:prstGeom>
            <a:ln w="25400" cap="flat">
              <a:solidFill>
                <a:srgbClr val="000000"/>
              </a:solidFill>
              <a:prstDash val="solid"/>
              <a:headEnd type="none" w="sm" len="sm"/>
              <a:tailEnd type="none" w="sm" len="sm"/>
            </a:ln>
          </p:spPr>
        </p:sp>
      </p:grpSp>
      <p:sp>
        <p:nvSpPr>
          <p:cNvPr id="52" name="TextBox 52"/>
          <p:cNvSpPr txBox="1"/>
          <p:nvPr/>
        </p:nvSpPr>
        <p:spPr>
          <a:xfrm>
            <a:off x="4223422" y="9368208"/>
            <a:ext cx="2405066" cy="152799"/>
          </a:xfrm>
          <a:prstGeom prst="rect">
            <a:avLst/>
          </a:prstGeom>
        </p:spPr>
        <p:txBody>
          <a:bodyPr lIns="0" tIns="0" rIns="0" bIns="0" rtlCol="0" anchor="t">
            <a:spAutoFit/>
          </a:bodyPr>
          <a:lstStyle/>
          <a:p>
            <a:pPr algn="ctr">
              <a:lnSpc>
                <a:spcPts val="1271"/>
              </a:lnSpc>
              <a:spcBef>
                <a:spcPct val="0"/>
              </a:spcBef>
            </a:pPr>
            <a:r>
              <a:rPr lang="en-US" sz="908">
                <a:solidFill>
                  <a:srgbClr val="000000"/>
                </a:solidFill>
                <a:latin typeface="Noto Sans JP"/>
                <a:ea typeface="Noto Sans JP"/>
                <a:cs typeface="Noto Sans JP"/>
                <a:sym typeface="Noto Sans JP"/>
              </a:rPr>
              <a:t>価格は税込みです。   -Tax include</a:t>
            </a:r>
          </a:p>
        </p:txBody>
      </p:sp>
      <p:grpSp>
        <p:nvGrpSpPr>
          <p:cNvPr id="53" name="Group 53"/>
          <p:cNvGrpSpPr/>
          <p:nvPr/>
        </p:nvGrpSpPr>
        <p:grpSpPr>
          <a:xfrm>
            <a:off x="2875024" y="818978"/>
            <a:ext cx="1384650" cy="351899"/>
            <a:chOff x="0" y="0"/>
            <a:chExt cx="2034238" cy="516988"/>
          </a:xfrm>
        </p:grpSpPr>
        <p:sp>
          <p:nvSpPr>
            <p:cNvPr id="54" name="AutoShape 54"/>
            <p:cNvSpPr/>
            <p:nvPr/>
          </p:nvSpPr>
          <p:spPr>
            <a:xfrm>
              <a:off x="0" y="258494"/>
              <a:ext cx="2034238" cy="0"/>
            </a:xfrm>
            <a:prstGeom prst="line">
              <a:avLst/>
            </a:prstGeom>
            <a:ln w="12700" cap="flat">
              <a:solidFill>
                <a:srgbClr val="000000"/>
              </a:solidFill>
              <a:prstDash val="solid"/>
              <a:headEnd type="none" w="sm" len="sm"/>
              <a:tailEnd type="none" w="sm" len="sm"/>
            </a:ln>
          </p:spPr>
        </p:sp>
        <p:grpSp>
          <p:nvGrpSpPr>
            <p:cNvPr id="55" name="Group 55"/>
            <p:cNvGrpSpPr/>
            <p:nvPr/>
          </p:nvGrpSpPr>
          <p:grpSpPr>
            <a:xfrm>
              <a:off x="267829" y="0"/>
              <a:ext cx="1498580" cy="516988"/>
              <a:chOff x="0" y="0"/>
              <a:chExt cx="402793" cy="138958"/>
            </a:xfrm>
          </p:grpSpPr>
          <p:sp>
            <p:nvSpPr>
              <p:cNvPr id="56" name="Freeform 56"/>
              <p:cNvSpPr/>
              <p:nvPr/>
            </p:nvSpPr>
            <p:spPr>
              <a:xfrm>
                <a:off x="0" y="0"/>
                <a:ext cx="402793" cy="138958"/>
              </a:xfrm>
              <a:custGeom>
                <a:avLst/>
                <a:gdLst/>
                <a:ahLst/>
                <a:cxnLst/>
                <a:rect l="l" t="t" r="r" b="b"/>
                <a:pathLst>
                  <a:path w="402793" h="138958">
                    <a:moveTo>
                      <a:pt x="0" y="0"/>
                    </a:moveTo>
                    <a:lnTo>
                      <a:pt x="402793" y="0"/>
                    </a:lnTo>
                    <a:lnTo>
                      <a:pt x="402793" y="138958"/>
                    </a:lnTo>
                    <a:lnTo>
                      <a:pt x="0" y="138958"/>
                    </a:lnTo>
                    <a:close/>
                  </a:path>
                </a:pathLst>
              </a:custGeom>
              <a:solidFill>
                <a:srgbClr val="FFFFFF"/>
              </a:solidFill>
            </p:spPr>
          </p:sp>
          <p:sp>
            <p:nvSpPr>
              <p:cNvPr id="57" name="TextBox 57"/>
              <p:cNvSpPr txBox="1"/>
              <p:nvPr/>
            </p:nvSpPr>
            <p:spPr>
              <a:xfrm>
                <a:off x="0" y="-19050"/>
                <a:ext cx="402793" cy="158008"/>
              </a:xfrm>
              <a:prstGeom prst="rect">
                <a:avLst/>
              </a:prstGeom>
            </p:spPr>
            <p:txBody>
              <a:bodyPr lIns="46104" tIns="46104" rIns="46104" bIns="46104" rtlCol="0" anchor="ctr"/>
              <a:lstStyle/>
              <a:p>
                <a:pPr algn="ctr">
                  <a:lnSpc>
                    <a:spcPts val="1779"/>
                  </a:lnSpc>
                  <a:spcBef>
                    <a:spcPct val="0"/>
                  </a:spcBef>
                </a:pPr>
                <a:endParaRPr sz="1500"/>
              </a:p>
            </p:txBody>
          </p:sp>
        </p:grpSp>
        <p:sp>
          <p:nvSpPr>
            <p:cNvPr id="58" name="TextBox 58"/>
            <p:cNvSpPr txBox="1"/>
            <p:nvPr/>
          </p:nvSpPr>
          <p:spPr>
            <a:xfrm>
              <a:off x="349303" y="110539"/>
              <a:ext cx="1335636" cy="260938"/>
            </a:xfrm>
            <a:prstGeom prst="rect">
              <a:avLst/>
            </a:prstGeom>
          </p:spPr>
          <p:txBody>
            <a:bodyPr lIns="0" tIns="0" rIns="0" bIns="0" rtlCol="0" anchor="t">
              <a:spAutoFit/>
            </a:bodyPr>
            <a:lstStyle/>
            <a:p>
              <a:pPr algn="ctr">
                <a:lnSpc>
                  <a:spcPts val="1524"/>
                </a:lnSpc>
                <a:spcBef>
                  <a:spcPct val="0"/>
                </a:spcBef>
              </a:pPr>
              <a:r>
                <a:rPr lang="en-US" sz="1089">
                  <a:solidFill>
                    <a:srgbClr val="000000"/>
                  </a:solidFill>
                  <a:latin typeface="Noto Sans JP"/>
                  <a:ea typeface="Noto Sans JP"/>
                  <a:cs typeface="Noto Sans JP"/>
                  <a:sym typeface="Noto Sans JP"/>
                </a:rPr>
                <a:t>グラスワイン</a:t>
              </a:r>
            </a:p>
          </p:txBody>
        </p:sp>
      </p:grpSp>
      <p:sp>
        <p:nvSpPr>
          <p:cNvPr id="59" name="TextBox 59"/>
          <p:cNvSpPr txBox="1"/>
          <p:nvPr/>
        </p:nvSpPr>
        <p:spPr>
          <a:xfrm>
            <a:off x="1995943" y="237380"/>
            <a:ext cx="3078019" cy="566502"/>
          </a:xfrm>
          <a:prstGeom prst="rect">
            <a:avLst/>
          </a:prstGeom>
        </p:spPr>
        <p:txBody>
          <a:bodyPr lIns="0" tIns="0" rIns="0" bIns="0" rtlCol="0" anchor="t">
            <a:spAutoFit/>
          </a:bodyPr>
          <a:lstStyle/>
          <a:p>
            <a:pPr algn="ctr">
              <a:lnSpc>
                <a:spcPts val="4796"/>
              </a:lnSpc>
              <a:spcBef>
                <a:spcPct val="0"/>
              </a:spcBef>
            </a:pPr>
            <a:r>
              <a:rPr lang="en-US" sz="3425">
                <a:solidFill>
                  <a:srgbClr val="000000"/>
                </a:solidFill>
                <a:latin typeface="Noto Sans JP"/>
                <a:ea typeface="Noto Sans JP"/>
                <a:cs typeface="Noto Sans JP"/>
                <a:sym typeface="Noto Sans JP"/>
              </a:rPr>
              <a:t>By the Glass</a:t>
            </a:r>
          </a:p>
        </p:txBody>
      </p:sp>
      <p:sp>
        <p:nvSpPr>
          <p:cNvPr id="60" name="スライド番号プレースホルダー 59">
            <a:extLst>
              <a:ext uri="{FF2B5EF4-FFF2-40B4-BE49-F238E27FC236}">
                <a16:creationId xmlns:a16="http://schemas.microsoft.com/office/drawing/2014/main" id="{E63862EE-2CB0-5923-4A17-4748235B2F73}"/>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61" name="スライド番号プレースホルダー 1">
            <a:extLst>
              <a:ext uri="{FF2B5EF4-FFF2-40B4-BE49-F238E27FC236}">
                <a16:creationId xmlns:a16="http://schemas.microsoft.com/office/drawing/2014/main" id="{CEEEE0D0-447B-A622-C899-19E110E8B2B5}"/>
              </a:ext>
            </a:extLst>
          </p:cNvPr>
          <p:cNvSpPr txBox="1">
            <a:spLocks/>
          </p:cNvSpPr>
          <p:nvPr/>
        </p:nvSpPr>
        <p:spPr>
          <a:xfrm>
            <a:off x="3198268" y="9301197"/>
            <a:ext cx="488576" cy="338239"/>
          </a:xfrm>
          <a:prstGeom prst="rect">
            <a:avLst/>
          </a:prstGeom>
        </p:spPr>
        <p:txBody>
          <a:bodyPr vert="horz" lIns="91440" tIns="45720" rIns="91440" bIns="45720" rtlCol="0" anchor="ctr"/>
          <a:lstStyle>
            <a:defPPr>
              <a:defRPr lang="en-US"/>
            </a:defPPr>
            <a:lvl1pPr marL="0" algn="r" defTabSz="839876" rtl="0" eaLnBrk="1" latinLnBrk="0" hangingPunct="1">
              <a:defRPr sz="1089" kern="1200">
                <a:solidFill>
                  <a:schemeClr val="tx1">
                    <a:tint val="75000"/>
                  </a:schemeClr>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a:lstStyle>
          <a:p>
            <a:pPr algn="ctr"/>
            <a:fld id="{B6F15528-21DE-4FAA-801E-634DDDAF4B2B}" type="slidenum">
              <a:rPr lang="en-US" smtClean="0">
                <a:solidFill>
                  <a:schemeClr val="tx1"/>
                </a:solidFill>
                <a:latin typeface="Noto Sans JP" panose="020B0200000000000000" pitchFamily="50" charset="-128"/>
                <a:ea typeface="Noto Sans JP" panose="020B0200000000000000" pitchFamily="50" charset="-128"/>
              </a:rPr>
              <a:pPr algn="ctr"/>
              <a:t>2</a:t>
            </a:fld>
            <a:endParaRPr lang="en-US" dirty="0">
              <a:solidFill>
                <a:schemeClr val="tx1"/>
              </a:solidFill>
              <a:latin typeface="Noto Sans JP" panose="020B0200000000000000" pitchFamily="50" charset="-128"/>
              <a:ea typeface="Noto Sans JP" panose="020B0200000000000000"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198268" y="9470317"/>
            <a:ext cx="464642" cy="0"/>
          </a:xfrm>
          <a:prstGeom prst="line">
            <a:avLst/>
          </a:prstGeom>
          <a:ln w="9525" cap="flat">
            <a:solidFill>
              <a:srgbClr val="000000"/>
            </a:solidFill>
            <a:prstDash val="solid"/>
            <a:headEnd type="none" w="sm" len="sm"/>
            <a:tailEnd type="none" w="sm" len="sm"/>
          </a:ln>
        </p:spPr>
      </p:sp>
      <p:grpSp>
        <p:nvGrpSpPr>
          <p:cNvPr id="3" name="Group 3"/>
          <p:cNvGrpSpPr/>
          <p:nvPr/>
        </p:nvGrpSpPr>
        <p:grpSpPr>
          <a:xfrm>
            <a:off x="3326225" y="9332531"/>
            <a:ext cx="208728" cy="275573"/>
            <a:chOff x="0" y="0"/>
            <a:chExt cx="82422" cy="108818"/>
          </a:xfrm>
        </p:grpSpPr>
        <p:sp>
          <p:nvSpPr>
            <p:cNvPr id="4" name="Freeform 4"/>
            <p:cNvSpPr/>
            <p:nvPr/>
          </p:nvSpPr>
          <p:spPr>
            <a:xfrm>
              <a:off x="0" y="0"/>
              <a:ext cx="82422" cy="108818"/>
            </a:xfrm>
            <a:custGeom>
              <a:avLst/>
              <a:gdLst/>
              <a:ahLst/>
              <a:cxnLst/>
              <a:rect l="l" t="t" r="r" b="b"/>
              <a:pathLst>
                <a:path w="82422" h="108818">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id="5" name="TextBox 5"/>
            <p:cNvSpPr txBox="1"/>
            <p:nvPr/>
          </p:nvSpPr>
          <p:spPr>
            <a:xfrm>
              <a:off x="0" y="-28575"/>
              <a:ext cx="82422" cy="137393"/>
            </a:xfrm>
            <a:prstGeom prst="rect">
              <a:avLst/>
            </a:prstGeom>
          </p:spPr>
          <p:txBody>
            <a:bodyPr lIns="46104" tIns="46104" rIns="46104" bIns="46104" rtlCol="0" anchor="ctr"/>
            <a:lstStyle/>
            <a:p>
              <a:pPr algn="ctr">
                <a:lnSpc>
                  <a:spcPts val="1524"/>
                </a:lnSpc>
              </a:pPr>
              <a:endParaRPr sz="1500"/>
            </a:p>
          </p:txBody>
        </p:sp>
      </p:grpSp>
      <p:grpSp>
        <p:nvGrpSpPr>
          <p:cNvPr id="7" name="Group 7"/>
          <p:cNvGrpSpPr/>
          <p:nvPr/>
        </p:nvGrpSpPr>
        <p:grpSpPr>
          <a:xfrm>
            <a:off x="361835" y="2185026"/>
            <a:ext cx="5928777" cy="529574"/>
            <a:chOff x="0" y="-28575"/>
            <a:chExt cx="8710179" cy="778016"/>
          </a:xfrm>
        </p:grpSpPr>
        <p:sp>
          <p:nvSpPr>
            <p:cNvPr id="8" name="TextBox 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プロセッコ・ディ・マーレ / カンティーナ・オイジー</a:t>
              </a:r>
            </a:p>
          </p:txBody>
        </p:sp>
        <p:sp>
          <p:nvSpPr>
            <p:cNvPr id="9" name="TextBox 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2020 Prosecco di Mare / Cantina Oisy </a:t>
              </a:r>
            </a:p>
          </p:txBody>
        </p:sp>
        <p:sp>
          <p:nvSpPr>
            <p:cNvPr id="10" name="TextBox 1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￥1,980/Bottle</a:t>
              </a:r>
            </a:p>
          </p:txBody>
        </p:sp>
        <p:sp>
          <p:nvSpPr>
            <p:cNvPr id="11" name="TextBox 1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海に近い畑で潮風のミネラルも感じるドライな泡｜（イタリア・ヴェネト）</a:t>
              </a:r>
            </a:p>
          </p:txBody>
        </p:sp>
      </p:grpSp>
      <p:grpSp>
        <p:nvGrpSpPr>
          <p:cNvPr id="12" name="Group 12"/>
          <p:cNvGrpSpPr/>
          <p:nvPr/>
        </p:nvGrpSpPr>
        <p:grpSpPr>
          <a:xfrm>
            <a:off x="361835" y="5621961"/>
            <a:ext cx="5928777" cy="529574"/>
            <a:chOff x="0" y="-28575"/>
            <a:chExt cx="8710179" cy="778016"/>
          </a:xfrm>
        </p:grpSpPr>
        <p:sp>
          <p:nvSpPr>
            <p:cNvPr id="13" name="TextBox 1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スパークリング・ソーヴィニヨン・ブラン / オイジー・エステート</a:t>
              </a:r>
            </a:p>
          </p:txBody>
        </p:sp>
        <p:sp>
          <p:nvSpPr>
            <p:cNvPr id="14" name="TextBox 1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Sparkling Sauvignon Blanc / Oisy Estate</a:t>
              </a:r>
            </a:p>
          </p:txBody>
        </p:sp>
        <p:sp>
          <p:nvSpPr>
            <p:cNvPr id="15" name="TextBox 1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￥6,980/Bottle</a:t>
              </a:r>
            </a:p>
          </p:txBody>
        </p:sp>
        <p:sp>
          <p:nvSpPr>
            <p:cNvPr id="16" name="TextBox 1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ハーブのような香りがもたらす清涼感｜（ニュージーランド・マールボロ）</a:t>
              </a:r>
            </a:p>
          </p:txBody>
        </p:sp>
      </p:grpSp>
      <p:grpSp>
        <p:nvGrpSpPr>
          <p:cNvPr id="17" name="Group 17"/>
          <p:cNvGrpSpPr/>
          <p:nvPr/>
        </p:nvGrpSpPr>
        <p:grpSpPr>
          <a:xfrm>
            <a:off x="361835" y="6306432"/>
            <a:ext cx="5928777" cy="529574"/>
            <a:chOff x="0" y="-28575"/>
            <a:chExt cx="8710179" cy="778016"/>
          </a:xfrm>
        </p:grpSpPr>
        <p:sp>
          <p:nvSpPr>
            <p:cNvPr id="18" name="TextBox 1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タスマニアン・キュヴェ / オイジー・ベイ・ヴィンヤーズ</a:t>
              </a:r>
            </a:p>
          </p:txBody>
        </p:sp>
        <p:sp>
          <p:nvSpPr>
            <p:cNvPr id="19" name="TextBox 1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Tasmanian Cuvee / Oisy Bay Vineyards</a:t>
              </a:r>
            </a:p>
          </p:txBody>
        </p:sp>
        <p:sp>
          <p:nvSpPr>
            <p:cNvPr id="20" name="TextBox 2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￥6,980/Bottle</a:t>
              </a:r>
            </a:p>
          </p:txBody>
        </p:sp>
        <p:sp>
          <p:nvSpPr>
            <p:cNvPr id="21" name="TextBox 2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海風と冷涼な気候が生む引き締まった酸味 | （オーストラリア・タスマニア）</a:t>
              </a:r>
            </a:p>
          </p:txBody>
        </p:sp>
      </p:grpSp>
      <p:grpSp>
        <p:nvGrpSpPr>
          <p:cNvPr id="22" name="Group 22"/>
          <p:cNvGrpSpPr/>
          <p:nvPr/>
        </p:nvGrpSpPr>
        <p:grpSpPr>
          <a:xfrm>
            <a:off x="361835" y="6996735"/>
            <a:ext cx="5928777" cy="529574"/>
            <a:chOff x="0" y="-28575"/>
            <a:chExt cx="8710179" cy="778016"/>
          </a:xfrm>
        </p:grpSpPr>
        <p:sp>
          <p:nvSpPr>
            <p:cNvPr id="23" name="TextBox 2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スパークリング・ブリュット / オイジー・エステート</a:t>
              </a:r>
            </a:p>
          </p:txBody>
        </p:sp>
        <p:sp>
          <p:nvSpPr>
            <p:cNvPr id="24" name="TextBox 2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Sparkling Brut / Oisy Estate</a:t>
              </a:r>
            </a:p>
          </p:txBody>
        </p:sp>
        <p:sp>
          <p:nvSpPr>
            <p:cNvPr id="25" name="TextBox 2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￥7,980/Bottle</a:t>
              </a:r>
            </a:p>
          </p:txBody>
        </p:sp>
        <p:sp>
          <p:nvSpPr>
            <p:cNvPr id="26" name="TextBox 2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太陽の恵みを受けた果実味豊かな泡｜（アメリカ・カリフォルニア）</a:t>
              </a:r>
            </a:p>
          </p:txBody>
        </p:sp>
      </p:grpSp>
      <p:grpSp>
        <p:nvGrpSpPr>
          <p:cNvPr id="27" name="Group 27"/>
          <p:cNvGrpSpPr/>
          <p:nvPr/>
        </p:nvGrpSpPr>
        <p:grpSpPr>
          <a:xfrm>
            <a:off x="361835" y="7684122"/>
            <a:ext cx="5928777" cy="529574"/>
            <a:chOff x="0" y="-28575"/>
            <a:chExt cx="8710179" cy="778016"/>
          </a:xfrm>
        </p:grpSpPr>
        <p:sp>
          <p:nvSpPr>
            <p:cNvPr id="28" name="TextBox 2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メトード・クラッシコ・リゼルヴァ / テヌータ・オイジー</a:t>
              </a:r>
            </a:p>
          </p:txBody>
        </p:sp>
        <p:sp>
          <p:nvSpPr>
            <p:cNvPr id="29" name="TextBox 2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2020 Franciacorta Brut / Cantina Oisy</a:t>
              </a:r>
            </a:p>
          </p:txBody>
        </p:sp>
        <p:sp>
          <p:nvSpPr>
            <p:cNvPr id="30" name="TextBox 3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￥8,980/Bottle</a:t>
              </a:r>
            </a:p>
          </p:txBody>
        </p:sp>
        <p:sp>
          <p:nvSpPr>
            <p:cNvPr id="31" name="TextBox 3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アルプスの冷涼な気候が生む繊細で長い余韻｜(イタリア・ロンバルディア)</a:t>
              </a:r>
            </a:p>
          </p:txBody>
        </p:sp>
      </p:grpSp>
      <p:grpSp>
        <p:nvGrpSpPr>
          <p:cNvPr id="32" name="Group 32"/>
          <p:cNvGrpSpPr/>
          <p:nvPr/>
        </p:nvGrpSpPr>
        <p:grpSpPr>
          <a:xfrm>
            <a:off x="361835" y="2872413"/>
            <a:ext cx="5928777" cy="529574"/>
            <a:chOff x="0" y="-28575"/>
            <a:chExt cx="8710179" cy="778016"/>
          </a:xfrm>
        </p:grpSpPr>
        <p:sp>
          <p:nvSpPr>
            <p:cNvPr id="33" name="TextBox 3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カヴァ・エストレージャ / ボデガ・オイジー・ペネデス</a:t>
              </a:r>
            </a:p>
          </p:txBody>
        </p:sp>
        <p:sp>
          <p:nvSpPr>
            <p:cNvPr id="34" name="TextBox 3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Cava Estrella / Bodega Oisy Penedès</a:t>
              </a:r>
            </a:p>
          </p:txBody>
        </p:sp>
        <p:sp>
          <p:nvSpPr>
            <p:cNvPr id="35" name="TextBox 3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￥2,980/Bottle</a:t>
              </a:r>
            </a:p>
          </p:txBody>
        </p:sp>
        <p:sp>
          <p:nvSpPr>
            <p:cNvPr id="36" name="TextBox 3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石灰質土壌が生む柑橘香とキレのある酸味｜（スペイン・ペネデス）</a:t>
              </a:r>
            </a:p>
          </p:txBody>
        </p:sp>
      </p:grpSp>
      <p:grpSp>
        <p:nvGrpSpPr>
          <p:cNvPr id="37" name="Group 37"/>
          <p:cNvGrpSpPr/>
          <p:nvPr/>
        </p:nvGrpSpPr>
        <p:grpSpPr>
          <a:xfrm>
            <a:off x="361835" y="3559800"/>
            <a:ext cx="5928777" cy="529574"/>
            <a:chOff x="0" y="-28575"/>
            <a:chExt cx="8710179" cy="778016"/>
          </a:xfrm>
        </p:grpSpPr>
        <p:sp>
          <p:nvSpPr>
            <p:cNvPr id="38" name="TextBox 3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クレマン・ド・ロワール / ドメーヌ・オイジー</a:t>
              </a:r>
            </a:p>
          </p:txBody>
        </p:sp>
        <p:sp>
          <p:nvSpPr>
            <p:cNvPr id="39" name="TextBox 3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Cremant de Loire / Domaine Oisy </a:t>
              </a:r>
            </a:p>
          </p:txBody>
        </p:sp>
        <p:sp>
          <p:nvSpPr>
            <p:cNvPr id="40" name="TextBox 4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￥3,980/Bottle</a:t>
              </a:r>
            </a:p>
          </p:txBody>
        </p:sp>
        <p:sp>
          <p:nvSpPr>
            <p:cNvPr id="41" name="TextBox 4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ロワール河畔の涼しさが導く、爽やかで冷涼な果実味｜（フランス・ロワール）</a:t>
              </a:r>
            </a:p>
          </p:txBody>
        </p:sp>
      </p:grpSp>
      <p:grpSp>
        <p:nvGrpSpPr>
          <p:cNvPr id="42" name="Group 42"/>
          <p:cNvGrpSpPr/>
          <p:nvPr/>
        </p:nvGrpSpPr>
        <p:grpSpPr>
          <a:xfrm>
            <a:off x="361835" y="4261560"/>
            <a:ext cx="5928777" cy="529574"/>
            <a:chOff x="0" y="-28575"/>
            <a:chExt cx="8710179" cy="778016"/>
          </a:xfrm>
        </p:grpSpPr>
        <p:sp>
          <p:nvSpPr>
            <p:cNvPr id="43" name="TextBox 4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リースリング・ゼクト・トロッケン / ヴァイングート・オイジー</a:t>
              </a:r>
            </a:p>
          </p:txBody>
        </p:sp>
        <p:sp>
          <p:nvSpPr>
            <p:cNvPr id="44" name="TextBox 4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Riesling Sekt Trocken / Weingut Oisy </a:t>
              </a:r>
            </a:p>
          </p:txBody>
        </p:sp>
        <p:sp>
          <p:nvSpPr>
            <p:cNvPr id="45" name="TextBox 4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￥4,980/Bottle</a:t>
              </a:r>
            </a:p>
          </p:txBody>
        </p:sp>
        <p:sp>
          <p:nvSpPr>
            <p:cNvPr id="46" name="TextBox 4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急斜面の畑で育つペトロール香と鮮烈な酸｜（ドイツ・モーゼル）</a:t>
              </a:r>
            </a:p>
          </p:txBody>
        </p:sp>
      </p:grpSp>
      <p:grpSp>
        <p:nvGrpSpPr>
          <p:cNvPr id="47" name="Group 47"/>
          <p:cNvGrpSpPr/>
          <p:nvPr/>
        </p:nvGrpSpPr>
        <p:grpSpPr>
          <a:xfrm>
            <a:off x="361835" y="4934574"/>
            <a:ext cx="5928777" cy="529574"/>
            <a:chOff x="0" y="-28575"/>
            <a:chExt cx="8710179" cy="778016"/>
          </a:xfrm>
        </p:grpSpPr>
        <p:sp>
          <p:nvSpPr>
            <p:cNvPr id="48" name="TextBox 4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ロゼ・ド・プロヴァンス / シャトー・オイジー</a:t>
              </a:r>
            </a:p>
          </p:txBody>
        </p:sp>
        <p:sp>
          <p:nvSpPr>
            <p:cNvPr id="49" name="TextBox 4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Rosé de Provence / Château Oisy</a:t>
              </a:r>
            </a:p>
          </p:txBody>
        </p:sp>
        <p:sp>
          <p:nvSpPr>
            <p:cNvPr id="50" name="TextBox 5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￥5,980/Bottle</a:t>
              </a:r>
            </a:p>
          </p:txBody>
        </p:sp>
        <p:sp>
          <p:nvSpPr>
            <p:cNvPr id="51" name="TextBox 5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地中海の陽光を浴びた華やかなロゼ泡｜（フランス・プロヴァンス）</a:t>
              </a:r>
            </a:p>
          </p:txBody>
        </p:sp>
      </p:grpSp>
      <p:grpSp>
        <p:nvGrpSpPr>
          <p:cNvPr id="52" name="Group 52"/>
          <p:cNvGrpSpPr/>
          <p:nvPr/>
        </p:nvGrpSpPr>
        <p:grpSpPr>
          <a:xfrm>
            <a:off x="361835" y="8371509"/>
            <a:ext cx="5928777" cy="529574"/>
            <a:chOff x="0" y="-28575"/>
            <a:chExt cx="8710179" cy="778016"/>
          </a:xfrm>
        </p:grpSpPr>
        <p:sp>
          <p:nvSpPr>
            <p:cNvPr id="53" name="TextBox 5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シャンパーニュ・ブリュット / メゾン・オイジー・ランス</a:t>
              </a:r>
            </a:p>
          </p:txBody>
        </p:sp>
        <p:sp>
          <p:nvSpPr>
            <p:cNvPr id="54" name="TextBox 5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Champagne Brut / Maison Oisy </a:t>
              </a:r>
            </a:p>
          </p:txBody>
        </p:sp>
        <p:sp>
          <p:nvSpPr>
            <p:cNvPr id="55" name="TextBox 5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￥9,980/Bottle</a:t>
              </a:r>
            </a:p>
          </p:txBody>
        </p:sp>
        <p:sp>
          <p:nvSpPr>
            <p:cNvPr id="56" name="TextBox 5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チョーク質土壌が映す緻密な泡と豊かなミネラル（フランス・シャンパーニュ）</a:t>
              </a:r>
            </a:p>
          </p:txBody>
        </p:sp>
      </p:grpSp>
      <p:grpSp>
        <p:nvGrpSpPr>
          <p:cNvPr id="57" name="Group 57"/>
          <p:cNvGrpSpPr/>
          <p:nvPr/>
        </p:nvGrpSpPr>
        <p:grpSpPr>
          <a:xfrm>
            <a:off x="361835" y="1517803"/>
            <a:ext cx="5928777" cy="494996"/>
            <a:chOff x="0" y="-28575"/>
            <a:chExt cx="8710179" cy="727216"/>
          </a:xfrm>
        </p:grpSpPr>
        <p:sp>
          <p:nvSpPr>
            <p:cNvPr id="58" name="TextBox 58"/>
            <p:cNvSpPr txBox="1"/>
            <p:nvPr/>
          </p:nvSpPr>
          <p:spPr>
            <a:xfrm>
              <a:off x="0" y="258186"/>
              <a:ext cx="775613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ワイン名 / 造り手名 /（日本語）</a:t>
              </a:r>
            </a:p>
          </p:txBody>
        </p:sp>
        <p:sp>
          <p:nvSpPr>
            <p:cNvPr id="59" name="TextBox 5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Vintage /  Wine name / Wine Maker (Alphabet)</a:t>
              </a:r>
            </a:p>
          </p:txBody>
        </p:sp>
        <p:sp>
          <p:nvSpPr>
            <p:cNvPr id="60" name="TextBox 6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値段</a:t>
              </a:r>
            </a:p>
          </p:txBody>
        </p:sp>
        <p:sp>
          <p:nvSpPr>
            <p:cNvPr id="61" name="TextBox 61"/>
            <p:cNvSpPr txBox="1"/>
            <p:nvPr/>
          </p:nvSpPr>
          <p:spPr>
            <a:xfrm>
              <a:off x="5849669" y="506471"/>
              <a:ext cx="2159715"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コメント | (国・地域)</a:t>
              </a:r>
            </a:p>
          </p:txBody>
        </p:sp>
      </p:grpSp>
      <p:sp>
        <p:nvSpPr>
          <p:cNvPr id="62" name="TextBox 62"/>
          <p:cNvSpPr txBox="1"/>
          <p:nvPr/>
        </p:nvSpPr>
        <p:spPr>
          <a:xfrm>
            <a:off x="4223422" y="9368208"/>
            <a:ext cx="2405066" cy="152799"/>
          </a:xfrm>
          <a:prstGeom prst="rect">
            <a:avLst/>
          </a:prstGeom>
        </p:spPr>
        <p:txBody>
          <a:bodyPr lIns="0" tIns="0" rIns="0" bIns="0" rtlCol="0" anchor="t">
            <a:spAutoFit/>
          </a:bodyPr>
          <a:lstStyle/>
          <a:p>
            <a:pPr algn="ctr">
              <a:lnSpc>
                <a:spcPts val="1271"/>
              </a:lnSpc>
              <a:spcBef>
                <a:spcPct val="0"/>
              </a:spcBef>
            </a:pPr>
            <a:r>
              <a:rPr lang="en-US" sz="908">
                <a:solidFill>
                  <a:srgbClr val="000000"/>
                </a:solidFill>
                <a:latin typeface="Noto Sans JP"/>
                <a:ea typeface="Noto Sans JP"/>
                <a:cs typeface="Noto Sans JP"/>
                <a:sym typeface="Noto Sans JP"/>
              </a:rPr>
              <a:t>価格は税込みです。   -Tax include</a:t>
            </a:r>
          </a:p>
        </p:txBody>
      </p:sp>
      <p:grpSp>
        <p:nvGrpSpPr>
          <p:cNvPr id="63" name="Group 63"/>
          <p:cNvGrpSpPr/>
          <p:nvPr/>
        </p:nvGrpSpPr>
        <p:grpSpPr>
          <a:xfrm>
            <a:off x="2406148" y="818978"/>
            <a:ext cx="2048881" cy="351899"/>
            <a:chOff x="13" y="0"/>
            <a:chExt cx="3010084" cy="516988"/>
          </a:xfrm>
        </p:grpSpPr>
        <p:sp>
          <p:nvSpPr>
            <p:cNvPr id="64" name="AutoShape 64"/>
            <p:cNvSpPr/>
            <p:nvPr/>
          </p:nvSpPr>
          <p:spPr>
            <a:xfrm flipV="1">
              <a:off x="13" y="255319"/>
              <a:ext cx="3010084" cy="6350"/>
            </a:xfrm>
            <a:prstGeom prst="line">
              <a:avLst/>
            </a:prstGeom>
            <a:ln w="12700" cap="flat">
              <a:solidFill>
                <a:srgbClr val="000000"/>
              </a:solidFill>
              <a:prstDash val="solid"/>
              <a:headEnd type="none" w="sm" len="sm"/>
              <a:tailEnd type="none" w="sm" len="sm"/>
            </a:ln>
          </p:spPr>
        </p:sp>
        <p:grpSp>
          <p:nvGrpSpPr>
            <p:cNvPr id="65" name="Group 65"/>
            <p:cNvGrpSpPr/>
            <p:nvPr/>
          </p:nvGrpSpPr>
          <p:grpSpPr>
            <a:xfrm>
              <a:off x="245813" y="0"/>
              <a:ext cx="2518484" cy="516988"/>
              <a:chOff x="0" y="0"/>
              <a:chExt cx="676926" cy="138958"/>
            </a:xfrm>
          </p:grpSpPr>
          <p:sp>
            <p:nvSpPr>
              <p:cNvPr id="66" name="Freeform 66"/>
              <p:cNvSpPr/>
              <p:nvPr/>
            </p:nvSpPr>
            <p:spPr>
              <a:xfrm>
                <a:off x="0" y="0"/>
                <a:ext cx="676926" cy="138958"/>
              </a:xfrm>
              <a:custGeom>
                <a:avLst/>
                <a:gdLst/>
                <a:ahLst/>
                <a:cxnLst/>
                <a:rect l="l" t="t" r="r" b="b"/>
                <a:pathLst>
                  <a:path w="676926" h="138958">
                    <a:moveTo>
                      <a:pt x="0" y="0"/>
                    </a:moveTo>
                    <a:lnTo>
                      <a:pt x="676926" y="0"/>
                    </a:lnTo>
                    <a:lnTo>
                      <a:pt x="676926" y="138958"/>
                    </a:lnTo>
                    <a:lnTo>
                      <a:pt x="0" y="138958"/>
                    </a:lnTo>
                    <a:close/>
                  </a:path>
                </a:pathLst>
              </a:custGeom>
              <a:solidFill>
                <a:srgbClr val="FFFFFF"/>
              </a:solidFill>
            </p:spPr>
          </p:sp>
          <p:sp>
            <p:nvSpPr>
              <p:cNvPr id="67" name="TextBox 67"/>
              <p:cNvSpPr txBox="1"/>
              <p:nvPr/>
            </p:nvSpPr>
            <p:spPr>
              <a:xfrm>
                <a:off x="0" y="-19050"/>
                <a:ext cx="676926" cy="158008"/>
              </a:xfrm>
              <a:prstGeom prst="rect">
                <a:avLst/>
              </a:prstGeom>
            </p:spPr>
            <p:txBody>
              <a:bodyPr lIns="46104" tIns="46104" rIns="46104" bIns="46104" rtlCol="0" anchor="ctr"/>
              <a:lstStyle/>
              <a:p>
                <a:pPr algn="ctr">
                  <a:lnSpc>
                    <a:spcPts val="1779"/>
                  </a:lnSpc>
                  <a:spcBef>
                    <a:spcPct val="0"/>
                  </a:spcBef>
                </a:pPr>
                <a:endParaRPr sz="1500"/>
              </a:p>
            </p:txBody>
          </p:sp>
        </p:grpSp>
        <p:sp>
          <p:nvSpPr>
            <p:cNvPr id="68" name="TextBox 68"/>
            <p:cNvSpPr txBox="1"/>
            <p:nvPr/>
          </p:nvSpPr>
          <p:spPr>
            <a:xfrm>
              <a:off x="430935" y="110539"/>
              <a:ext cx="2148242" cy="260938"/>
            </a:xfrm>
            <a:prstGeom prst="rect">
              <a:avLst/>
            </a:prstGeom>
          </p:spPr>
          <p:txBody>
            <a:bodyPr lIns="0" tIns="0" rIns="0" bIns="0" rtlCol="0" anchor="t">
              <a:spAutoFit/>
            </a:bodyPr>
            <a:lstStyle/>
            <a:p>
              <a:pPr algn="ctr">
                <a:lnSpc>
                  <a:spcPts val="1524"/>
                </a:lnSpc>
                <a:spcBef>
                  <a:spcPct val="0"/>
                </a:spcBef>
              </a:pPr>
              <a:r>
                <a:rPr lang="en-US" sz="1089">
                  <a:solidFill>
                    <a:srgbClr val="000000"/>
                  </a:solidFill>
                  <a:latin typeface="Noto Sans JP"/>
                  <a:ea typeface="Noto Sans JP"/>
                  <a:cs typeface="Noto Sans JP"/>
                  <a:sym typeface="Noto Sans JP"/>
                </a:rPr>
                <a:t>スパークリングワイン</a:t>
              </a:r>
            </a:p>
          </p:txBody>
        </p:sp>
      </p:grpSp>
      <p:sp>
        <p:nvSpPr>
          <p:cNvPr id="69" name="TextBox 69"/>
          <p:cNvSpPr txBox="1"/>
          <p:nvPr/>
        </p:nvSpPr>
        <p:spPr>
          <a:xfrm>
            <a:off x="1891579" y="237380"/>
            <a:ext cx="3078019" cy="566502"/>
          </a:xfrm>
          <a:prstGeom prst="rect">
            <a:avLst/>
          </a:prstGeom>
        </p:spPr>
        <p:txBody>
          <a:bodyPr lIns="0" tIns="0" rIns="0" bIns="0" rtlCol="0" anchor="t">
            <a:spAutoFit/>
          </a:bodyPr>
          <a:lstStyle/>
          <a:p>
            <a:pPr algn="ctr">
              <a:lnSpc>
                <a:spcPts val="4796"/>
              </a:lnSpc>
              <a:spcBef>
                <a:spcPct val="0"/>
              </a:spcBef>
            </a:pPr>
            <a:r>
              <a:rPr lang="en-US" sz="3425">
                <a:solidFill>
                  <a:srgbClr val="000000"/>
                </a:solidFill>
                <a:latin typeface="Noto Sans JP"/>
                <a:ea typeface="Noto Sans JP"/>
                <a:cs typeface="Noto Sans JP"/>
                <a:sym typeface="Noto Sans JP"/>
              </a:rPr>
              <a:t>Sparkling Wine</a:t>
            </a:r>
          </a:p>
        </p:txBody>
      </p:sp>
      <p:sp>
        <p:nvSpPr>
          <p:cNvPr id="70" name="スライド番号プレースホルダー 69">
            <a:extLst>
              <a:ext uri="{FF2B5EF4-FFF2-40B4-BE49-F238E27FC236}">
                <a16:creationId xmlns:a16="http://schemas.microsoft.com/office/drawing/2014/main" id="{777AA0EA-3E44-134A-D364-CAD026119382}"/>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71" name="スライド番号プレースホルダー 1">
            <a:extLst>
              <a:ext uri="{FF2B5EF4-FFF2-40B4-BE49-F238E27FC236}">
                <a16:creationId xmlns:a16="http://schemas.microsoft.com/office/drawing/2014/main" id="{EFA12CDA-CFBB-1E8F-0656-9A6FF4D00476}"/>
              </a:ext>
            </a:extLst>
          </p:cNvPr>
          <p:cNvSpPr txBox="1">
            <a:spLocks/>
          </p:cNvSpPr>
          <p:nvPr/>
        </p:nvSpPr>
        <p:spPr>
          <a:xfrm>
            <a:off x="3198268" y="9301197"/>
            <a:ext cx="488576" cy="338239"/>
          </a:xfrm>
          <a:prstGeom prst="rect">
            <a:avLst/>
          </a:prstGeom>
        </p:spPr>
        <p:txBody>
          <a:bodyPr vert="horz" lIns="91440" tIns="45720" rIns="91440" bIns="45720" rtlCol="0" anchor="ctr"/>
          <a:lstStyle>
            <a:defPPr>
              <a:defRPr lang="en-US"/>
            </a:defPPr>
            <a:lvl1pPr marL="0" algn="r" defTabSz="839876" rtl="0" eaLnBrk="1" latinLnBrk="0" hangingPunct="1">
              <a:defRPr sz="1089" kern="1200">
                <a:solidFill>
                  <a:schemeClr val="tx1">
                    <a:tint val="75000"/>
                  </a:schemeClr>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a:lstStyle>
          <a:p>
            <a:pPr algn="ctr"/>
            <a:fld id="{B6F15528-21DE-4FAA-801E-634DDDAF4B2B}" type="slidenum">
              <a:rPr lang="en-US" smtClean="0">
                <a:solidFill>
                  <a:schemeClr val="tx1"/>
                </a:solidFill>
                <a:latin typeface="Noto Sans JP" panose="020B0200000000000000" pitchFamily="50" charset="-128"/>
                <a:ea typeface="Noto Sans JP" panose="020B0200000000000000" pitchFamily="50" charset="-128"/>
              </a:rPr>
              <a:pPr algn="ctr"/>
              <a:t>3</a:t>
            </a:fld>
            <a:endParaRPr lang="en-US" dirty="0">
              <a:solidFill>
                <a:schemeClr val="tx1"/>
              </a:solidFill>
              <a:latin typeface="Noto Sans JP" panose="020B0200000000000000" pitchFamily="50" charset="-128"/>
              <a:ea typeface="Noto Sans JP" panose="020B0200000000000000"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198268" y="9470317"/>
            <a:ext cx="464642" cy="0"/>
          </a:xfrm>
          <a:prstGeom prst="line">
            <a:avLst/>
          </a:prstGeom>
          <a:ln w="9525" cap="flat">
            <a:solidFill>
              <a:srgbClr val="000000"/>
            </a:solidFill>
            <a:prstDash val="solid"/>
            <a:headEnd type="none" w="sm" len="sm"/>
            <a:tailEnd type="none" w="sm" len="sm"/>
          </a:ln>
        </p:spPr>
      </p:sp>
      <p:grpSp>
        <p:nvGrpSpPr>
          <p:cNvPr id="3" name="Group 3"/>
          <p:cNvGrpSpPr/>
          <p:nvPr/>
        </p:nvGrpSpPr>
        <p:grpSpPr>
          <a:xfrm>
            <a:off x="3326225" y="9332531"/>
            <a:ext cx="208728" cy="275573"/>
            <a:chOff x="0" y="0"/>
            <a:chExt cx="82422" cy="108818"/>
          </a:xfrm>
        </p:grpSpPr>
        <p:sp>
          <p:nvSpPr>
            <p:cNvPr id="4" name="Freeform 4"/>
            <p:cNvSpPr/>
            <p:nvPr/>
          </p:nvSpPr>
          <p:spPr>
            <a:xfrm>
              <a:off x="0" y="0"/>
              <a:ext cx="82422" cy="108818"/>
            </a:xfrm>
            <a:custGeom>
              <a:avLst/>
              <a:gdLst/>
              <a:ahLst/>
              <a:cxnLst/>
              <a:rect l="l" t="t" r="r" b="b"/>
              <a:pathLst>
                <a:path w="82422" h="108818">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id="5" name="TextBox 5"/>
            <p:cNvSpPr txBox="1"/>
            <p:nvPr/>
          </p:nvSpPr>
          <p:spPr>
            <a:xfrm>
              <a:off x="0" y="-28575"/>
              <a:ext cx="82422" cy="137393"/>
            </a:xfrm>
            <a:prstGeom prst="rect">
              <a:avLst/>
            </a:prstGeom>
          </p:spPr>
          <p:txBody>
            <a:bodyPr lIns="46104" tIns="46104" rIns="46104" bIns="46104" rtlCol="0" anchor="ctr"/>
            <a:lstStyle/>
            <a:p>
              <a:pPr algn="ctr">
                <a:lnSpc>
                  <a:spcPts val="1524"/>
                </a:lnSpc>
              </a:pPr>
              <a:endParaRPr sz="1500"/>
            </a:p>
          </p:txBody>
        </p:sp>
      </p:grpSp>
      <p:grpSp>
        <p:nvGrpSpPr>
          <p:cNvPr id="7" name="Group 7"/>
          <p:cNvGrpSpPr/>
          <p:nvPr/>
        </p:nvGrpSpPr>
        <p:grpSpPr>
          <a:xfrm>
            <a:off x="361835" y="2142061"/>
            <a:ext cx="5928777" cy="529574"/>
            <a:chOff x="0" y="-28575"/>
            <a:chExt cx="8710179" cy="778016"/>
          </a:xfrm>
        </p:grpSpPr>
        <p:sp>
          <p:nvSpPr>
            <p:cNvPr id="8" name="TextBox 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ソアヴェ・クラッシコ / テヌータ・オイジー</a:t>
              </a:r>
            </a:p>
          </p:txBody>
        </p:sp>
        <p:sp>
          <p:nvSpPr>
            <p:cNvPr id="9" name="TextBox 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Soave Classico / Tenuta Oisy</a:t>
              </a:r>
            </a:p>
          </p:txBody>
        </p:sp>
        <p:sp>
          <p:nvSpPr>
            <p:cNvPr id="10" name="TextBox 1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￥1,980/Bottle</a:t>
              </a:r>
            </a:p>
          </p:txBody>
        </p:sp>
        <p:sp>
          <p:nvSpPr>
            <p:cNvPr id="11" name="TextBox 1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火山性土壌が生むミネラル感とキレのある味わい ｜（イタリア・ヴェネト）</a:t>
              </a:r>
            </a:p>
          </p:txBody>
        </p:sp>
      </p:grpSp>
      <p:grpSp>
        <p:nvGrpSpPr>
          <p:cNvPr id="12" name="Group 12"/>
          <p:cNvGrpSpPr/>
          <p:nvPr/>
        </p:nvGrpSpPr>
        <p:grpSpPr>
          <a:xfrm>
            <a:off x="361835" y="5621961"/>
            <a:ext cx="5928777" cy="529574"/>
            <a:chOff x="0" y="-28575"/>
            <a:chExt cx="8710179" cy="778016"/>
          </a:xfrm>
        </p:grpSpPr>
        <p:sp>
          <p:nvSpPr>
            <p:cNvPr id="13" name="TextBox 1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リースリング・カビネット / ヴァイングート・オイジー</a:t>
              </a:r>
            </a:p>
          </p:txBody>
        </p:sp>
        <p:sp>
          <p:nvSpPr>
            <p:cNvPr id="14" name="TextBox 1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Riesling Kabinett / Weingut Oisy</a:t>
              </a:r>
            </a:p>
          </p:txBody>
        </p:sp>
        <p:sp>
          <p:nvSpPr>
            <p:cNvPr id="15" name="TextBox 1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￥6,980/Bottle</a:t>
              </a:r>
            </a:p>
          </p:txBody>
        </p:sp>
        <p:sp>
          <p:nvSpPr>
            <p:cNvPr id="16" name="TextBox 1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モーゼル急斜面で育つ繊細な酸とほのかな甘み ｜（ドイツ・モーゼル）</a:t>
              </a:r>
            </a:p>
          </p:txBody>
        </p:sp>
      </p:grpSp>
      <p:grpSp>
        <p:nvGrpSpPr>
          <p:cNvPr id="17" name="Group 17"/>
          <p:cNvGrpSpPr/>
          <p:nvPr/>
        </p:nvGrpSpPr>
        <p:grpSpPr>
          <a:xfrm>
            <a:off x="361835" y="6289143"/>
            <a:ext cx="5928777" cy="529574"/>
            <a:chOff x="0" y="-28575"/>
            <a:chExt cx="8710179" cy="778016"/>
          </a:xfrm>
        </p:grpSpPr>
        <p:sp>
          <p:nvSpPr>
            <p:cNvPr id="18" name="TextBox 1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ソーヴィニヨン・ブラン / オイジー・エステート</a:t>
              </a:r>
            </a:p>
          </p:txBody>
        </p:sp>
        <p:sp>
          <p:nvSpPr>
            <p:cNvPr id="19" name="TextBox 1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Sauvignon Blanc / Oisy Estate</a:t>
              </a:r>
            </a:p>
          </p:txBody>
        </p:sp>
        <p:sp>
          <p:nvSpPr>
            <p:cNvPr id="20" name="TextBox 2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￥6,980/Bottle</a:t>
              </a:r>
            </a:p>
          </p:txBody>
        </p:sp>
        <p:sp>
          <p:nvSpPr>
            <p:cNvPr id="21" name="TextBox 2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冷涼な気候が導く柑橘の香りと生き生きとした酸味 ｜（ニュージーランド・マールボロ）</a:t>
              </a:r>
            </a:p>
          </p:txBody>
        </p:sp>
      </p:grpSp>
      <p:grpSp>
        <p:nvGrpSpPr>
          <p:cNvPr id="22" name="Group 22"/>
          <p:cNvGrpSpPr/>
          <p:nvPr/>
        </p:nvGrpSpPr>
        <p:grpSpPr>
          <a:xfrm>
            <a:off x="361835" y="6996735"/>
            <a:ext cx="5928777" cy="529574"/>
            <a:chOff x="0" y="-28575"/>
            <a:chExt cx="8710179" cy="778016"/>
          </a:xfrm>
        </p:grpSpPr>
        <p:sp>
          <p:nvSpPr>
            <p:cNvPr id="23" name="TextBox 2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シャルドネ・ヤラ・ヴァレー / オイジー・ヴィンヤーズ</a:t>
              </a:r>
            </a:p>
          </p:txBody>
        </p:sp>
        <p:sp>
          <p:nvSpPr>
            <p:cNvPr id="24" name="TextBox 2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Chardonnay Yarra Valley / Oisy Vineyards</a:t>
              </a:r>
            </a:p>
          </p:txBody>
        </p:sp>
        <p:sp>
          <p:nvSpPr>
            <p:cNvPr id="25" name="TextBox 2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￥7,980/Bottle</a:t>
              </a:r>
            </a:p>
          </p:txBody>
        </p:sp>
        <p:sp>
          <p:nvSpPr>
            <p:cNvPr id="26" name="TextBox 2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冷涼な谷で育つ柑橘と白桃のバランス良い味わい ｜（オーストラリア・ヤラ・ヴァレー）</a:t>
              </a:r>
            </a:p>
          </p:txBody>
        </p:sp>
      </p:grpSp>
      <p:grpSp>
        <p:nvGrpSpPr>
          <p:cNvPr id="27" name="Group 27"/>
          <p:cNvGrpSpPr/>
          <p:nvPr/>
        </p:nvGrpSpPr>
        <p:grpSpPr>
          <a:xfrm>
            <a:off x="361835" y="7684122"/>
            <a:ext cx="5928777" cy="529574"/>
            <a:chOff x="0" y="-28575"/>
            <a:chExt cx="8710179" cy="778016"/>
          </a:xfrm>
        </p:grpSpPr>
        <p:sp>
          <p:nvSpPr>
            <p:cNvPr id="28" name="TextBox 2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シャルドネ・レゼルヴ / オイジー・エステート</a:t>
              </a:r>
            </a:p>
          </p:txBody>
        </p:sp>
        <p:sp>
          <p:nvSpPr>
            <p:cNvPr id="29" name="TextBox 2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Chardonnay Reserve / Oisy Estate</a:t>
              </a:r>
            </a:p>
          </p:txBody>
        </p:sp>
        <p:sp>
          <p:nvSpPr>
            <p:cNvPr id="30" name="TextBox 3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￥8,980/Bottle</a:t>
              </a:r>
            </a:p>
          </p:txBody>
        </p:sp>
        <p:sp>
          <p:nvSpPr>
            <p:cNvPr id="31" name="TextBox 3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太陽の恵みを受けたファットで力強い果実味と樽香の調和 ｜（アメリカ・カリフォルニア）</a:t>
              </a:r>
            </a:p>
          </p:txBody>
        </p:sp>
      </p:grpSp>
      <p:grpSp>
        <p:nvGrpSpPr>
          <p:cNvPr id="32" name="Group 32"/>
          <p:cNvGrpSpPr/>
          <p:nvPr/>
        </p:nvGrpSpPr>
        <p:grpSpPr>
          <a:xfrm>
            <a:off x="361835" y="2872413"/>
            <a:ext cx="5928777" cy="529574"/>
            <a:chOff x="0" y="-28575"/>
            <a:chExt cx="8710179" cy="778016"/>
          </a:xfrm>
        </p:grpSpPr>
        <p:sp>
          <p:nvSpPr>
            <p:cNvPr id="33" name="TextBox 3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ピノ・グリージョ・クラッシコ / カンティーナ・オイジー</a:t>
              </a:r>
            </a:p>
          </p:txBody>
        </p:sp>
        <p:sp>
          <p:nvSpPr>
            <p:cNvPr id="34" name="TextBox 3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2020 Pinot Grigio Classico / Cantina Oisy</a:t>
              </a:r>
            </a:p>
          </p:txBody>
        </p:sp>
        <p:sp>
          <p:nvSpPr>
            <p:cNvPr id="35" name="TextBox 3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￥2,980/Bottle</a:t>
              </a:r>
            </a:p>
          </p:txBody>
        </p:sp>
        <p:sp>
          <p:nvSpPr>
            <p:cNvPr id="36" name="TextBox 3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冷涼な気候がもたらす軽快でフレッシュな酸味 ｜（イタリア・アルト・アディジェ）</a:t>
              </a:r>
            </a:p>
          </p:txBody>
        </p:sp>
      </p:grpSp>
      <p:grpSp>
        <p:nvGrpSpPr>
          <p:cNvPr id="37" name="Group 37"/>
          <p:cNvGrpSpPr/>
          <p:nvPr/>
        </p:nvGrpSpPr>
        <p:grpSpPr>
          <a:xfrm>
            <a:off x="361835" y="3559800"/>
            <a:ext cx="5928777" cy="529574"/>
            <a:chOff x="0" y="-28575"/>
            <a:chExt cx="8710179" cy="778016"/>
          </a:xfrm>
        </p:grpSpPr>
        <p:sp>
          <p:nvSpPr>
            <p:cNvPr id="38" name="TextBox 3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ヴェルデホ・セレクシオン / ボデガ・オイジー</a:t>
              </a:r>
            </a:p>
          </p:txBody>
        </p:sp>
        <p:sp>
          <p:nvSpPr>
            <p:cNvPr id="39" name="TextBox 3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Verdejo Selección / Bodega Oisy </a:t>
              </a:r>
            </a:p>
          </p:txBody>
        </p:sp>
        <p:sp>
          <p:nvSpPr>
            <p:cNvPr id="40" name="TextBox 4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￥3,980/Bottle</a:t>
              </a:r>
            </a:p>
          </p:txBody>
        </p:sp>
        <p:sp>
          <p:nvSpPr>
            <p:cNvPr id="41" name="TextBox 4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高原地帯の昼夜差が際立たせるアロマティックな香り ｜（スペイン・ルエダ）</a:t>
              </a:r>
            </a:p>
          </p:txBody>
        </p:sp>
      </p:grpSp>
      <p:grpSp>
        <p:nvGrpSpPr>
          <p:cNvPr id="42" name="Group 42"/>
          <p:cNvGrpSpPr/>
          <p:nvPr/>
        </p:nvGrpSpPr>
        <p:grpSpPr>
          <a:xfrm>
            <a:off x="361835" y="4247187"/>
            <a:ext cx="5928777" cy="529574"/>
            <a:chOff x="0" y="-28575"/>
            <a:chExt cx="8710179" cy="778016"/>
          </a:xfrm>
        </p:grpSpPr>
        <p:sp>
          <p:nvSpPr>
            <p:cNvPr id="43" name="TextBox 4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アルバリーニョ・アトランティコ / ボデガ・オイジー</a:t>
              </a:r>
            </a:p>
          </p:txBody>
        </p:sp>
        <p:sp>
          <p:nvSpPr>
            <p:cNvPr id="44" name="TextBox 4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Albariño Atlantico / Bodega Oisy</a:t>
              </a:r>
            </a:p>
          </p:txBody>
        </p:sp>
        <p:sp>
          <p:nvSpPr>
            <p:cNvPr id="45" name="TextBox 4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￥4,980/Bottle</a:t>
              </a:r>
            </a:p>
          </p:txBody>
        </p:sp>
        <p:sp>
          <p:nvSpPr>
            <p:cNvPr id="46" name="TextBox 4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大西洋の海風が育む塩味と爽やかな果実味 ｜（スペイン・リアス・バイシャス）</a:t>
              </a:r>
            </a:p>
          </p:txBody>
        </p:sp>
      </p:grpSp>
      <p:grpSp>
        <p:nvGrpSpPr>
          <p:cNvPr id="47" name="Group 47"/>
          <p:cNvGrpSpPr/>
          <p:nvPr/>
        </p:nvGrpSpPr>
        <p:grpSpPr>
          <a:xfrm>
            <a:off x="361835" y="4911557"/>
            <a:ext cx="5928777" cy="529574"/>
            <a:chOff x="0" y="-28575"/>
            <a:chExt cx="8710179" cy="778016"/>
          </a:xfrm>
        </p:grpSpPr>
        <p:sp>
          <p:nvSpPr>
            <p:cNvPr id="48" name="TextBox 4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サンセール・ブラン / ドメーヌ・オイジー</a:t>
              </a:r>
            </a:p>
          </p:txBody>
        </p:sp>
        <p:sp>
          <p:nvSpPr>
            <p:cNvPr id="49" name="TextBox 4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2020 Sancerre Blanc / Domaine Oisy </a:t>
              </a:r>
            </a:p>
          </p:txBody>
        </p:sp>
        <p:sp>
          <p:nvSpPr>
            <p:cNvPr id="50" name="TextBox 5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￥5,980/Bottle</a:t>
              </a:r>
            </a:p>
          </p:txBody>
        </p:sp>
        <p:sp>
          <p:nvSpPr>
            <p:cNvPr id="51" name="TextBox 5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石灰質土壌がもたらすフレッシュな酸とミネラル感 ｜（フランス・ロワール）</a:t>
              </a:r>
            </a:p>
          </p:txBody>
        </p:sp>
      </p:grpSp>
      <p:grpSp>
        <p:nvGrpSpPr>
          <p:cNvPr id="52" name="Group 52"/>
          <p:cNvGrpSpPr/>
          <p:nvPr/>
        </p:nvGrpSpPr>
        <p:grpSpPr>
          <a:xfrm>
            <a:off x="361835" y="8371509"/>
            <a:ext cx="5928777" cy="529574"/>
            <a:chOff x="0" y="-28575"/>
            <a:chExt cx="8710179" cy="778016"/>
          </a:xfrm>
        </p:grpSpPr>
        <p:sp>
          <p:nvSpPr>
            <p:cNvPr id="53" name="TextBox 5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シャブリ・レ・ヴァン・フレ / ドメーヌ・オイジー</a:t>
              </a:r>
            </a:p>
          </p:txBody>
        </p:sp>
        <p:sp>
          <p:nvSpPr>
            <p:cNvPr id="54" name="TextBox 5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2019 Chablis Les Vents Frais / Domaine Oisy</a:t>
              </a:r>
            </a:p>
          </p:txBody>
        </p:sp>
        <p:sp>
          <p:nvSpPr>
            <p:cNvPr id="55" name="TextBox 5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￥9,980/Bottle</a:t>
              </a:r>
            </a:p>
          </p:txBody>
        </p:sp>
        <p:sp>
          <p:nvSpPr>
            <p:cNvPr id="56" name="TextBox 5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キンメリジャン土壌が生む引き締まった酸とエレガントな香り ｜（フランス・ブルゴーニュ）</a:t>
              </a:r>
            </a:p>
          </p:txBody>
        </p:sp>
      </p:grpSp>
      <p:grpSp>
        <p:nvGrpSpPr>
          <p:cNvPr id="57" name="Group 57"/>
          <p:cNvGrpSpPr/>
          <p:nvPr/>
        </p:nvGrpSpPr>
        <p:grpSpPr>
          <a:xfrm>
            <a:off x="361835" y="1517804"/>
            <a:ext cx="5928777" cy="516989"/>
            <a:chOff x="0" y="-28575"/>
            <a:chExt cx="8710179" cy="759527"/>
          </a:xfrm>
        </p:grpSpPr>
        <p:sp>
          <p:nvSpPr>
            <p:cNvPr id="58" name="TextBox 58"/>
            <p:cNvSpPr txBox="1"/>
            <p:nvPr/>
          </p:nvSpPr>
          <p:spPr>
            <a:xfrm>
              <a:off x="0" y="258186"/>
              <a:ext cx="775613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ワイン名 / 造り手名 /（日本語）</a:t>
              </a:r>
            </a:p>
          </p:txBody>
        </p:sp>
        <p:sp>
          <p:nvSpPr>
            <p:cNvPr id="59" name="TextBox 5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Vintage /  Wine name / Wine Maker (Alphabet)</a:t>
              </a:r>
            </a:p>
          </p:txBody>
        </p:sp>
        <p:sp>
          <p:nvSpPr>
            <p:cNvPr id="60" name="TextBox 6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値段</a:t>
              </a:r>
            </a:p>
          </p:txBody>
        </p:sp>
        <p:sp>
          <p:nvSpPr>
            <p:cNvPr id="61" name="TextBox 61"/>
            <p:cNvSpPr txBox="1"/>
            <p:nvPr/>
          </p:nvSpPr>
          <p:spPr>
            <a:xfrm>
              <a:off x="5528621" y="506470"/>
              <a:ext cx="2480761" cy="224482"/>
            </a:xfrm>
            <a:prstGeom prst="rect">
              <a:avLst/>
            </a:prstGeom>
          </p:spPr>
          <p:txBody>
            <a:bodyPr lIns="0" tIns="0" rIns="0" bIns="0" rtlCol="0" anchor="t">
              <a:spAutoFit/>
            </a:bodyPr>
            <a:lstStyle/>
            <a:p>
              <a:pPr algn="r">
                <a:lnSpc>
                  <a:spcPts val="1271"/>
                </a:lnSpc>
                <a:spcBef>
                  <a:spcPct val="0"/>
                </a:spcBef>
              </a:pPr>
              <a:r>
                <a:rPr lang="en-US" sz="908">
                  <a:solidFill>
                    <a:srgbClr val="000000"/>
                  </a:solidFill>
                  <a:latin typeface="Noto Sans JP"/>
                  <a:ea typeface="Noto Sans JP"/>
                  <a:cs typeface="Noto Sans JP"/>
                  <a:sym typeface="Noto Sans JP"/>
                </a:rPr>
                <a:t> コメント | (国・地域)</a:t>
              </a:r>
            </a:p>
          </p:txBody>
        </p:sp>
      </p:grpSp>
      <p:sp>
        <p:nvSpPr>
          <p:cNvPr id="62" name="TextBox 62"/>
          <p:cNvSpPr txBox="1"/>
          <p:nvPr/>
        </p:nvSpPr>
        <p:spPr>
          <a:xfrm>
            <a:off x="4223422" y="9368208"/>
            <a:ext cx="2405066" cy="152799"/>
          </a:xfrm>
          <a:prstGeom prst="rect">
            <a:avLst/>
          </a:prstGeom>
        </p:spPr>
        <p:txBody>
          <a:bodyPr lIns="0" tIns="0" rIns="0" bIns="0" rtlCol="0" anchor="t">
            <a:spAutoFit/>
          </a:bodyPr>
          <a:lstStyle/>
          <a:p>
            <a:pPr algn="ctr">
              <a:lnSpc>
                <a:spcPts val="1271"/>
              </a:lnSpc>
              <a:spcBef>
                <a:spcPct val="0"/>
              </a:spcBef>
            </a:pPr>
            <a:r>
              <a:rPr lang="en-US" sz="908">
                <a:solidFill>
                  <a:srgbClr val="000000"/>
                </a:solidFill>
                <a:latin typeface="Noto Sans JP"/>
                <a:ea typeface="Noto Sans JP"/>
                <a:cs typeface="Noto Sans JP"/>
                <a:sym typeface="Noto Sans JP"/>
              </a:rPr>
              <a:t>価格は税込みです。   -Tax include</a:t>
            </a:r>
          </a:p>
        </p:txBody>
      </p:sp>
      <p:grpSp>
        <p:nvGrpSpPr>
          <p:cNvPr id="63" name="Group 63"/>
          <p:cNvGrpSpPr/>
          <p:nvPr/>
        </p:nvGrpSpPr>
        <p:grpSpPr>
          <a:xfrm>
            <a:off x="2802207" y="818978"/>
            <a:ext cx="1256762" cy="351899"/>
            <a:chOff x="11" y="0"/>
            <a:chExt cx="1846353" cy="516988"/>
          </a:xfrm>
        </p:grpSpPr>
        <p:sp>
          <p:nvSpPr>
            <p:cNvPr id="64" name="AutoShape 64"/>
            <p:cNvSpPr/>
            <p:nvPr/>
          </p:nvSpPr>
          <p:spPr>
            <a:xfrm flipV="1">
              <a:off x="11" y="258494"/>
              <a:ext cx="1846353" cy="3175"/>
            </a:xfrm>
            <a:prstGeom prst="line">
              <a:avLst/>
            </a:prstGeom>
            <a:ln w="12700" cap="flat">
              <a:solidFill>
                <a:srgbClr val="000000"/>
              </a:solidFill>
              <a:prstDash val="solid"/>
              <a:headEnd type="none" w="sm" len="sm"/>
              <a:tailEnd type="none" w="sm" len="sm"/>
            </a:ln>
          </p:spPr>
        </p:sp>
        <p:grpSp>
          <p:nvGrpSpPr>
            <p:cNvPr id="65" name="Group 65"/>
            <p:cNvGrpSpPr/>
            <p:nvPr/>
          </p:nvGrpSpPr>
          <p:grpSpPr>
            <a:xfrm>
              <a:off x="270319" y="0"/>
              <a:ext cx="1305736" cy="516988"/>
              <a:chOff x="0" y="0"/>
              <a:chExt cx="350960" cy="138958"/>
            </a:xfrm>
          </p:grpSpPr>
          <p:sp>
            <p:nvSpPr>
              <p:cNvPr id="66" name="Freeform 66"/>
              <p:cNvSpPr/>
              <p:nvPr/>
            </p:nvSpPr>
            <p:spPr>
              <a:xfrm>
                <a:off x="0" y="0"/>
                <a:ext cx="350960" cy="138958"/>
              </a:xfrm>
              <a:custGeom>
                <a:avLst/>
                <a:gdLst/>
                <a:ahLst/>
                <a:cxnLst/>
                <a:rect l="l" t="t" r="r" b="b"/>
                <a:pathLst>
                  <a:path w="350960" h="138958">
                    <a:moveTo>
                      <a:pt x="0" y="0"/>
                    </a:moveTo>
                    <a:lnTo>
                      <a:pt x="350960" y="0"/>
                    </a:lnTo>
                    <a:lnTo>
                      <a:pt x="350960" y="138958"/>
                    </a:lnTo>
                    <a:lnTo>
                      <a:pt x="0" y="138958"/>
                    </a:lnTo>
                    <a:close/>
                  </a:path>
                </a:pathLst>
              </a:custGeom>
              <a:solidFill>
                <a:srgbClr val="FFFFFF"/>
              </a:solidFill>
            </p:spPr>
          </p:sp>
          <p:sp>
            <p:nvSpPr>
              <p:cNvPr id="67" name="TextBox 67"/>
              <p:cNvSpPr txBox="1"/>
              <p:nvPr/>
            </p:nvSpPr>
            <p:spPr>
              <a:xfrm>
                <a:off x="0" y="-19050"/>
                <a:ext cx="350960" cy="158008"/>
              </a:xfrm>
              <a:prstGeom prst="rect">
                <a:avLst/>
              </a:prstGeom>
            </p:spPr>
            <p:txBody>
              <a:bodyPr lIns="46104" tIns="46104" rIns="46104" bIns="46104" rtlCol="0" anchor="ctr"/>
              <a:lstStyle/>
              <a:p>
                <a:pPr algn="ctr">
                  <a:lnSpc>
                    <a:spcPts val="1779"/>
                  </a:lnSpc>
                  <a:spcBef>
                    <a:spcPct val="0"/>
                  </a:spcBef>
                </a:pPr>
                <a:endParaRPr sz="1500"/>
              </a:p>
            </p:txBody>
          </p:sp>
        </p:grpSp>
        <p:sp>
          <p:nvSpPr>
            <p:cNvPr id="68" name="TextBox 68"/>
            <p:cNvSpPr txBox="1"/>
            <p:nvPr/>
          </p:nvSpPr>
          <p:spPr>
            <a:xfrm>
              <a:off x="309465" y="110539"/>
              <a:ext cx="1227446" cy="260938"/>
            </a:xfrm>
            <a:prstGeom prst="rect">
              <a:avLst/>
            </a:prstGeom>
          </p:spPr>
          <p:txBody>
            <a:bodyPr lIns="0" tIns="0" rIns="0" bIns="0" rtlCol="0" anchor="t">
              <a:spAutoFit/>
            </a:bodyPr>
            <a:lstStyle/>
            <a:p>
              <a:pPr algn="ctr">
                <a:lnSpc>
                  <a:spcPts val="1524"/>
                </a:lnSpc>
                <a:spcBef>
                  <a:spcPct val="0"/>
                </a:spcBef>
              </a:pPr>
              <a:r>
                <a:rPr lang="en-US" sz="1089">
                  <a:solidFill>
                    <a:srgbClr val="000000"/>
                  </a:solidFill>
                  <a:latin typeface="Noto Sans JP"/>
                  <a:ea typeface="Noto Sans JP"/>
                  <a:cs typeface="Noto Sans JP"/>
                  <a:sym typeface="Noto Sans JP"/>
                </a:rPr>
                <a:t>白ワイン</a:t>
              </a:r>
            </a:p>
          </p:txBody>
        </p:sp>
      </p:grpSp>
      <p:sp>
        <p:nvSpPr>
          <p:cNvPr id="69" name="TextBox 69"/>
          <p:cNvSpPr txBox="1"/>
          <p:nvPr/>
        </p:nvSpPr>
        <p:spPr>
          <a:xfrm>
            <a:off x="1891579" y="237380"/>
            <a:ext cx="3078019" cy="566502"/>
          </a:xfrm>
          <a:prstGeom prst="rect">
            <a:avLst/>
          </a:prstGeom>
        </p:spPr>
        <p:txBody>
          <a:bodyPr lIns="0" tIns="0" rIns="0" bIns="0" rtlCol="0" anchor="t">
            <a:spAutoFit/>
          </a:bodyPr>
          <a:lstStyle/>
          <a:p>
            <a:pPr algn="ctr">
              <a:lnSpc>
                <a:spcPts val="4796"/>
              </a:lnSpc>
              <a:spcBef>
                <a:spcPct val="0"/>
              </a:spcBef>
            </a:pPr>
            <a:r>
              <a:rPr lang="en-US" sz="3425">
                <a:solidFill>
                  <a:srgbClr val="000000"/>
                </a:solidFill>
                <a:latin typeface="Noto Sans JP"/>
                <a:ea typeface="Noto Sans JP"/>
                <a:cs typeface="Noto Sans JP"/>
                <a:sym typeface="Noto Sans JP"/>
              </a:rPr>
              <a:t>White Wine</a:t>
            </a:r>
          </a:p>
        </p:txBody>
      </p:sp>
      <p:sp>
        <p:nvSpPr>
          <p:cNvPr id="70" name="スライド番号プレースホルダー 69">
            <a:extLst>
              <a:ext uri="{FF2B5EF4-FFF2-40B4-BE49-F238E27FC236}">
                <a16:creationId xmlns:a16="http://schemas.microsoft.com/office/drawing/2014/main" id="{37AAA22B-18D6-8C97-95B0-17158FD54F2D}"/>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71" name="スライド番号プレースホルダー 1">
            <a:extLst>
              <a:ext uri="{FF2B5EF4-FFF2-40B4-BE49-F238E27FC236}">
                <a16:creationId xmlns:a16="http://schemas.microsoft.com/office/drawing/2014/main" id="{32293419-BAC6-887F-6858-35E3CFB545E1}"/>
              </a:ext>
            </a:extLst>
          </p:cNvPr>
          <p:cNvSpPr txBox="1">
            <a:spLocks/>
          </p:cNvSpPr>
          <p:nvPr/>
        </p:nvSpPr>
        <p:spPr>
          <a:xfrm>
            <a:off x="3198268" y="9301197"/>
            <a:ext cx="488576" cy="338239"/>
          </a:xfrm>
          <a:prstGeom prst="rect">
            <a:avLst/>
          </a:prstGeom>
        </p:spPr>
        <p:txBody>
          <a:bodyPr vert="horz" lIns="91440" tIns="45720" rIns="91440" bIns="45720" rtlCol="0" anchor="ctr"/>
          <a:lstStyle>
            <a:defPPr>
              <a:defRPr lang="en-US"/>
            </a:defPPr>
            <a:lvl1pPr marL="0" algn="r" defTabSz="839876" rtl="0" eaLnBrk="1" latinLnBrk="0" hangingPunct="1">
              <a:defRPr sz="1089" kern="1200">
                <a:solidFill>
                  <a:schemeClr val="tx1">
                    <a:tint val="75000"/>
                  </a:schemeClr>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a:lstStyle>
          <a:p>
            <a:pPr algn="ctr"/>
            <a:fld id="{B6F15528-21DE-4FAA-801E-634DDDAF4B2B}" type="slidenum">
              <a:rPr lang="en-US" smtClean="0">
                <a:solidFill>
                  <a:schemeClr val="tx1"/>
                </a:solidFill>
                <a:latin typeface="Noto Sans JP" panose="020B0200000000000000" pitchFamily="50" charset="-128"/>
                <a:ea typeface="Noto Sans JP" panose="020B0200000000000000" pitchFamily="50" charset="-128"/>
              </a:rPr>
              <a:pPr algn="ctr"/>
              <a:t>4</a:t>
            </a:fld>
            <a:endParaRPr lang="en-US" dirty="0">
              <a:solidFill>
                <a:schemeClr val="tx1"/>
              </a:solidFill>
              <a:latin typeface="Noto Sans JP" panose="020B0200000000000000" pitchFamily="50" charset="-128"/>
              <a:ea typeface="Noto Sans JP" panose="020B0200000000000000"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198268" y="9470317"/>
            <a:ext cx="464642" cy="0"/>
          </a:xfrm>
          <a:prstGeom prst="line">
            <a:avLst/>
          </a:prstGeom>
          <a:ln w="9525" cap="flat">
            <a:solidFill>
              <a:srgbClr val="000000"/>
            </a:solidFill>
            <a:prstDash val="solid"/>
            <a:headEnd type="none" w="sm" len="sm"/>
            <a:tailEnd type="none" w="sm" len="sm"/>
          </a:ln>
        </p:spPr>
      </p:sp>
      <p:grpSp>
        <p:nvGrpSpPr>
          <p:cNvPr id="3" name="Group 3"/>
          <p:cNvGrpSpPr/>
          <p:nvPr/>
        </p:nvGrpSpPr>
        <p:grpSpPr>
          <a:xfrm>
            <a:off x="3326225" y="9332531"/>
            <a:ext cx="208728" cy="275573"/>
            <a:chOff x="0" y="0"/>
            <a:chExt cx="82422" cy="108818"/>
          </a:xfrm>
        </p:grpSpPr>
        <p:sp>
          <p:nvSpPr>
            <p:cNvPr id="4" name="Freeform 4"/>
            <p:cNvSpPr/>
            <p:nvPr/>
          </p:nvSpPr>
          <p:spPr>
            <a:xfrm>
              <a:off x="0" y="0"/>
              <a:ext cx="82422" cy="108818"/>
            </a:xfrm>
            <a:custGeom>
              <a:avLst/>
              <a:gdLst/>
              <a:ahLst/>
              <a:cxnLst/>
              <a:rect l="l" t="t" r="r" b="b"/>
              <a:pathLst>
                <a:path w="82422" h="108818">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id="5" name="TextBox 5"/>
            <p:cNvSpPr txBox="1"/>
            <p:nvPr/>
          </p:nvSpPr>
          <p:spPr>
            <a:xfrm>
              <a:off x="0" y="-28575"/>
              <a:ext cx="82422" cy="137393"/>
            </a:xfrm>
            <a:prstGeom prst="rect">
              <a:avLst/>
            </a:prstGeom>
          </p:spPr>
          <p:txBody>
            <a:bodyPr lIns="46104" tIns="46104" rIns="46104" bIns="46104" rtlCol="0" anchor="ctr"/>
            <a:lstStyle/>
            <a:p>
              <a:pPr algn="ctr">
                <a:lnSpc>
                  <a:spcPts val="1524"/>
                </a:lnSpc>
              </a:pPr>
              <a:endParaRPr sz="1500" dirty="0"/>
            </a:p>
          </p:txBody>
        </p:sp>
      </p:grpSp>
      <p:grpSp>
        <p:nvGrpSpPr>
          <p:cNvPr id="7" name="Group 7"/>
          <p:cNvGrpSpPr/>
          <p:nvPr/>
        </p:nvGrpSpPr>
        <p:grpSpPr>
          <a:xfrm>
            <a:off x="361835" y="2142061"/>
            <a:ext cx="5928777" cy="529574"/>
            <a:chOff x="0" y="-28575"/>
            <a:chExt cx="8710179" cy="778016"/>
          </a:xfrm>
        </p:grpSpPr>
        <p:sp>
          <p:nvSpPr>
            <p:cNvPr id="8" name="TextBox 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ロサード・ホーヴェン / ボデガ・オイジー</a:t>
              </a:r>
            </a:p>
          </p:txBody>
        </p:sp>
        <p:sp>
          <p:nvSpPr>
            <p:cNvPr id="9" name="TextBox 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Rosado Joven / Bodega Oisy</a:t>
              </a:r>
            </a:p>
          </p:txBody>
        </p:sp>
        <p:sp>
          <p:nvSpPr>
            <p:cNvPr id="10" name="TextBox 1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￥1,980/Bottle</a:t>
              </a:r>
            </a:p>
          </p:txBody>
        </p:sp>
        <p:sp>
          <p:nvSpPr>
            <p:cNvPr id="11" name="TextBox 1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ピンクで若々しい果実味と軽快な飲み心地 ｜（スペイン・ナバーラ）</a:t>
              </a:r>
            </a:p>
          </p:txBody>
        </p:sp>
      </p:grpSp>
      <p:grpSp>
        <p:nvGrpSpPr>
          <p:cNvPr id="12" name="Group 12"/>
          <p:cNvGrpSpPr/>
          <p:nvPr/>
        </p:nvGrpSpPr>
        <p:grpSpPr>
          <a:xfrm>
            <a:off x="361835" y="5621961"/>
            <a:ext cx="5928777" cy="529574"/>
            <a:chOff x="0" y="-28575"/>
            <a:chExt cx="8710179" cy="778016"/>
          </a:xfrm>
        </p:grpSpPr>
        <p:sp>
          <p:nvSpPr>
            <p:cNvPr id="13" name="TextBox 1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ツヴァイゲルト・ロゼ / ヴァイングート・オイジー</a:t>
              </a:r>
            </a:p>
          </p:txBody>
        </p:sp>
        <p:sp>
          <p:nvSpPr>
            <p:cNvPr id="14" name="TextBox 1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Zweigelt Rosé / Weingut Oisy</a:t>
              </a:r>
            </a:p>
          </p:txBody>
        </p:sp>
        <p:sp>
          <p:nvSpPr>
            <p:cNvPr id="15" name="TextBox 1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￥6,980/Bottle</a:t>
              </a:r>
            </a:p>
          </p:txBody>
        </p:sp>
        <p:sp>
          <p:nvSpPr>
            <p:cNvPr id="16" name="TextBox 1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赤果実主体の爽やかさと、透明感あるミネラルの充実した味わい｜（オーストリア・ブルゲンラント）</a:t>
              </a:r>
            </a:p>
          </p:txBody>
        </p:sp>
      </p:grpSp>
      <p:grpSp>
        <p:nvGrpSpPr>
          <p:cNvPr id="17" name="Group 17"/>
          <p:cNvGrpSpPr/>
          <p:nvPr/>
        </p:nvGrpSpPr>
        <p:grpSpPr>
          <a:xfrm>
            <a:off x="361835" y="6289143"/>
            <a:ext cx="5928777" cy="529574"/>
            <a:chOff x="0" y="-28575"/>
            <a:chExt cx="8710179" cy="778016"/>
          </a:xfrm>
        </p:grpSpPr>
        <p:sp>
          <p:nvSpPr>
            <p:cNvPr id="18" name="TextBox 1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ロゼ・ダンジュ / ドメーヌ・オイジー</a:t>
              </a:r>
            </a:p>
          </p:txBody>
        </p:sp>
        <p:sp>
          <p:nvSpPr>
            <p:cNvPr id="19" name="TextBox 1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Rosé d’Anjou / Domaine Oisy </a:t>
              </a:r>
            </a:p>
          </p:txBody>
        </p:sp>
        <p:sp>
          <p:nvSpPr>
            <p:cNvPr id="20" name="TextBox 2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￥6,980/Bottle</a:t>
              </a:r>
            </a:p>
          </p:txBody>
        </p:sp>
        <p:sp>
          <p:nvSpPr>
            <p:cNvPr id="21" name="TextBox 2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ほのかな甘い果実と花のような香りに伸びやかな酸 ｜（フランス・ロワール）</a:t>
              </a:r>
            </a:p>
          </p:txBody>
        </p:sp>
      </p:grpSp>
      <p:grpSp>
        <p:nvGrpSpPr>
          <p:cNvPr id="22" name="Group 22"/>
          <p:cNvGrpSpPr/>
          <p:nvPr/>
        </p:nvGrpSpPr>
        <p:grpSpPr>
          <a:xfrm>
            <a:off x="361835" y="6996735"/>
            <a:ext cx="5928777" cy="529574"/>
            <a:chOff x="0" y="-28575"/>
            <a:chExt cx="8710179" cy="778016"/>
          </a:xfrm>
        </p:grpSpPr>
        <p:sp>
          <p:nvSpPr>
            <p:cNvPr id="23" name="TextBox 2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シラー＝グルナッシュ・ロゼ / ドメーヌ・オイジー</a:t>
              </a:r>
            </a:p>
          </p:txBody>
        </p:sp>
        <p:sp>
          <p:nvSpPr>
            <p:cNvPr id="24" name="TextBox 2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Syrah-Grenache Rosé / Domaine Oisy</a:t>
              </a:r>
            </a:p>
          </p:txBody>
        </p:sp>
        <p:sp>
          <p:nvSpPr>
            <p:cNvPr id="25" name="TextBox 2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￥7,980/Bottle</a:t>
              </a:r>
            </a:p>
          </p:txBody>
        </p:sp>
        <p:sp>
          <p:nvSpPr>
            <p:cNvPr id="26" name="TextBox 2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果実にスパイシーさが混じる、肉にも合う本格派ロゼ｜（フランス・ラングドック）</a:t>
              </a:r>
            </a:p>
          </p:txBody>
        </p:sp>
      </p:grpSp>
      <p:grpSp>
        <p:nvGrpSpPr>
          <p:cNvPr id="27" name="Group 27"/>
          <p:cNvGrpSpPr/>
          <p:nvPr/>
        </p:nvGrpSpPr>
        <p:grpSpPr>
          <a:xfrm>
            <a:off x="361835" y="7684122"/>
            <a:ext cx="5928777" cy="529574"/>
            <a:chOff x="0" y="-28575"/>
            <a:chExt cx="8710179" cy="778016"/>
          </a:xfrm>
        </p:grpSpPr>
        <p:sp>
          <p:nvSpPr>
            <p:cNvPr id="28" name="TextBox 2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ホワイト・ジンファンデル / オイジー・エステート</a:t>
              </a:r>
            </a:p>
          </p:txBody>
        </p:sp>
        <p:sp>
          <p:nvSpPr>
            <p:cNvPr id="29" name="TextBox 2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White Zinfandel / Oisy Estate</a:t>
              </a:r>
            </a:p>
          </p:txBody>
        </p:sp>
        <p:sp>
          <p:nvSpPr>
            <p:cNvPr id="30" name="TextBox 3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￥8,980/Bottle</a:t>
              </a:r>
            </a:p>
          </p:txBody>
        </p:sp>
        <p:sp>
          <p:nvSpPr>
            <p:cNvPr id="31" name="TextBox 3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チャーミングな果実の甘みとベリー系の豊かな香り ｜（アメリカ・カリフォルニア）</a:t>
              </a:r>
            </a:p>
          </p:txBody>
        </p:sp>
      </p:grpSp>
      <p:grpSp>
        <p:nvGrpSpPr>
          <p:cNvPr id="32" name="Group 32"/>
          <p:cNvGrpSpPr/>
          <p:nvPr/>
        </p:nvGrpSpPr>
        <p:grpSpPr>
          <a:xfrm>
            <a:off x="361835" y="2872413"/>
            <a:ext cx="5928777" cy="529574"/>
            <a:chOff x="0" y="-28575"/>
            <a:chExt cx="8710179" cy="778016"/>
          </a:xfrm>
        </p:grpSpPr>
        <p:sp>
          <p:nvSpPr>
            <p:cNvPr id="33" name="TextBox 3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バルドリーノ・キアレット / カンティーナ・オイジー</a:t>
              </a:r>
            </a:p>
          </p:txBody>
        </p:sp>
        <p:sp>
          <p:nvSpPr>
            <p:cNvPr id="34" name="TextBox 3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Bardolino Chiaretto / Cantina Oisy</a:t>
              </a:r>
            </a:p>
          </p:txBody>
        </p:sp>
        <p:sp>
          <p:nvSpPr>
            <p:cNvPr id="35" name="TextBox 3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￥2,980/Bottle</a:t>
              </a:r>
            </a:p>
          </p:txBody>
        </p:sp>
        <p:sp>
          <p:nvSpPr>
            <p:cNvPr id="36" name="TextBox 3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ガルダ湖畔の涼風が産み出すフレッシュな酸味と軽量なバランス感 ｜（イタリア・ヴェネト）</a:t>
              </a:r>
            </a:p>
          </p:txBody>
        </p:sp>
      </p:grpSp>
      <p:grpSp>
        <p:nvGrpSpPr>
          <p:cNvPr id="37" name="Group 37"/>
          <p:cNvGrpSpPr/>
          <p:nvPr/>
        </p:nvGrpSpPr>
        <p:grpSpPr>
          <a:xfrm>
            <a:off x="361835" y="3559800"/>
            <a:ext cx="5928777" cy="529574"/>
            <a:chOff x="0" y="-28575"/>
            <a:chExt cx="8710179" cy="778016"/>
          </a:xfrm>
        </p:grpSpPr>
        <p:sp>
          <p:nvSpPr>
            <p:cNvPr id="38" name="TextBox 3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コート・ド・プロヴァンス・ロゼ / シャトー・オイジー</a:t>
              </a:r>
            </a:p>
          </p:txBody>
        </p:sp>
        <p:sp>
          <p:nvSpPr>
            <p:cNvPr id="39" name="TextBox 3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Côtes de Provence Rosé / Château Oisy</a:t>
              </a:r>
            </a:p>
          </p:txBody>
        </p:sp>
        <p:sp>
          <p:nvSpPr>
            <p:cNvPr id="40" name="TextBox 4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￥3,980/Bottle</a:t>
              </a:r>
            </a:p>
          </p:txBody>
        </p:sp>
        <p:sp>
          <p:nvSpPr>
            <p:cNvPr id="41" name="TextBox 4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地中海の陽光がもたらす華やかで丸みのある果実 ｜（フランス・プロヴァンス）</a:t>
              </a:r>
            </a:p>
          </p:txBody>
        </p:sp>
      </p:grpSp>
      <p:grpSp>
        <p:nvGrpSpPr>
          <p:cNvPr id="42" name="Group 42"/>
          <p:cNvGrpSpPr/>
          <p:nvPr/>
        </p:nvGrpSpPr>
        <p:grpSpPr>
          <a:xfrm>
            <a:off x="361835" y="4247187"/>
            <a:ext cx="5928777" cy="529574"/>
            <a:chOff x="0" y="-28575"/>
            <a:chExt cx="8710179" cy="778016"/>
          </a:xfrm>
        </p:grpSpPr>
        <p:sp>
          <p:nvSpPr>
            <p:cNvPr id="43" name="TextBox 4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リオハ・ロサード / ボデガ・オイジー・リオハ</a:t>
              </a:r>
            </a:p>
          </p:txBody>
        </p:sp>
        <p:sp>
          <p:nvSpPr>
            <p:cNvPr id="44" name="TextBox 4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Rioja Rosado / Bodega Oisy Rioja</a:t>
              </a:r>
            </a:p>
          </p:txBody>
        </p:sp>
        <p:sp>
          <p:nvSpPr>
            <p:cNvPr id="45" name="TextBox 4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￥4,980/Bottle</a:t>
              </a:r>
            </a:p>
          </p:txBody>
        </p:sp>
        <p:sp>
          <p:nvSpPr>
            <p:cNvPr id="46" name="TextBox 4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赤に近い果実のアロマと心地よい酸のバランス ｜（スペイン・リオハ）</a:t>
              </a:r>
            </a:p>
          </p:txBody>
        </p:sp>
      </p:grpSp>
      <p:grpSp>
        <p:nvGrpSpPr>
          <p:cNvPr id="47" name="Group 47"/>
          <p:cNvGrpSpPr/>
          <p:nvPr/>
        </p:nvGrpSpPr>
        <p:grpSpPr>
          <a:xfrm>
            <a:off x="361835" y="4911557"/>
            <a:ext cx="5928777" cy="529574"/>
            <a:chOff x="0" y="-28575"/>
            <a:chExt cx="8710179" cy="778016"/>
          </a:xfrm>
        </p:grpSpPr>
        <p:sp>
          <p:nvSpPr>
            <p:cNvPr id="48" name="TextBox 4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ピノ・ノワール・ロゼ / ドメーヌ・オイジー</a:t>
              </a:r>
            </a:p>
          </p:txBody>
        </p:sp>
        <p:sp>
          <p:nvSpPr>
            <p:cNvPr id="49" name="TextBox 4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Pinot Noir Rosé / Domaine Oisy</a:t>
              </a:r>
            </a:p>
          </p:txBody>
        </p:sp>
        <p:sp>
          <p:nvSpPr>
            <p:cNvPr id="50" name="TextBox 5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￥5,980/Bottle</a:t>
              </a:r>
            </a:p>
          </p:txBody>
        </p:sp>
        <p:sp>
          <p:nvSpPr>
            <p:cNvPr id="51" name="TextBox 5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冷涼気候が生む繊細な酸と、小粒のチェリーのような上品な果実味 ｜（フランス・アルザス）</a:t>
              </a:r>
            </a:p>
          </p:txBody>
        </p:sp>
      </p:grpSp>
      <p:grpSp>
        <p:nvGrpSpPr>
          <p:cNvPr id="52" name="Group 52"/>
          <p:cNvGrpSpPr/>
          <p:nvPr/>
        </p:nvGrpSpPr>
        <p:grpSpPr>
          <a:xfrm>
            <a:off x="361835" y="8371509"/>
            <a:ext cx="5928777" cy="529574"/>
            <a:chOff x="0" y="-28575"/>
            <a:chExt cx="8710179" cy="778016"/>
          </a:xfrm>
        </p:grpSpPr>
        <p:sp>
          <p:nvSpPr>
            <p:cNvPr id="53" name="TextBox 5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タヴェル・ロゼ / ドメーヌ・オイジー</a:t>
              </a:r>
            </a:p>
          </p:txBody>
        </p:sp>
        <p:sp>
          <p:nvSpPr>
            <p:cNvPr id="54" name="TextBox 5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Tavel Rosé / Domaine Oisy</a:t>
              </a:r>
            </a:p>
          </p:txBody>
        </p:sp>
        <p:sp>
          <p:nvSpPr>
            <p:cNvPr id="55" name="TextBox 5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￥9,980/Bottle</a:t>
              </a:r>
            </a:p>
          </p:txBody>
        </p:sp>
        <p:sp>
          <p:nvSpPr>
            <p:cNvPr id="56" name="TextBox 5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力強さとエレガンスを兼ね備えた、主役になる本格派 ｜（フランス・ローヌ）</a:t>
              </a:r>
            </a:p>
          </p:txBody>
        </p:sp>
      </p:grpSp>
      <p:grpSp>
        <p:nvGrpSpPr>
          <p:cNvPr id="57" name="Group 57"/>
          <p:cNvGrpSpPr/>
          <p:nvPr/>
        </p:nvGrpSpPr>
        <p:grpSpPr>
          <a:xfrm>
            <a:off x="361835" y="1517803"/>
            <a:ext cx="5928777" cy="494996"/>
            <a:chOff x="0" y="-28575"/>
            <a:chExt cx="8710179" cy="727216"/>
          </a:xfrm>
        </p:grpSpPr>
        <p:sp>
          <p:nvSpPr>
            <p:cNvPr id="58" name="TextBox 58"/>
            <p:cNvSpPr txBox="1"/>
            <p:nvPr/>
          </p:nvSpPr>
          <p:spPr>
            <a:xfrm>
              <a:off x="0" y="258186"/>
              <a:ext cx="775613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ワイン名 / 造り手名 /（日本語）</a:t>
              </a:r>
            </a:p>
          </p:txBody>
        </p:sp>
        <p:sp>
          <p:nvSpPr>
            <p:cNvPr id="59" name="TextBox 5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Vintage /  Wine name / Wine Maker (Alphabet)</a:t>
              </a:r>
            </a:p>
          </p:txBody>
        </p:sp>
        <p:sp>
          <p:nvSpPr>
            <p:cNvPr id="60" name="TextBox 6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値段</a:t>
              </a:r>
            </a:p>
          </p:txBody>
        </p:sp>
        <p:sp>
          <p:nvSpPr>
            <p:cNvPr id="61" name="TextBox 61"/>
            <p:cNvSpPr txBox="1"/>
            <p:nvPr/>
          </p:nvSpPr>
          <p:spPr>
            <a:xfrm>
              <a:off x="5546511" y="506471"/>
              <a:ext cx="2462871"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コメント |  (国・地域)</a:t>
              </a:r>
            </a:p>
          </p:txBody>
        </p:sp>
      </p:grpSp>
      <p:sp>
        <p:nvSpPr>
          <p:cNvPr id="62" name="TextBox 62"/>
          <p:cNvSpPr txBox="1"/>
          <p:nvPr/>
        </p:nvSpPr>
        <p:spPr>
          <a:xfrm>
            <a:off x="4223422" y="9368208"/>
            <a:ext cx="2405066" cy="152799"/>
          </a:xfrm>
          <a:prstGeom prst="rect">
            <a:avLst/>
          </a:prstGeom>
        </p:spPr>
        <p:txBody>
          <a:bodyPr lIns="0" tIns="0" rIns="0" bIns="0" rtlCol="0" anchor="t">
            <a:spAutoFit/>
          </a:bodyPr>
          <a:lstStyle/>
          <a:p>
            <a:pPr algn="ctr">
              <a:lnSpc>
                <a:spcPts val="1271"/>
              </a:lnSpc>
              <a:spcBef>
                <a:spcPct val="0"/>
              </a:spcBef>
            </a:pPr>
            <a:r>
              <a:rPr lang="en-US" sz="908">
                <a:solidFill>
                  <a:srgbClr val="000000"/>
                </a:solidFill>
                <a:latin typeface="Noto Sans JP"/>
                <a:ea typeface="Noto Sans JP"/>
                <a:cs typeface="Noto Sans JP"/>
                <a:sym typeface="Noto Sans JP"/>
              </a:rPr>
              <a:t>価格は税込みです。   -Tax include</a:t>
            </a:r>
          </a:p>
        </p:txBody>
      </p:sp>
      <p:grpSp>
        <p:nvGrpSpPr>
          <p:cNvPr id="63" name="Group 63"/>
          <p:cNvGrpSpPr/>
          <p:nvPr/>
        </p:nvGrpSpPr>
        <p:grpSpPr>
          <a:xfrm>
            <a:off x="2802207" y="818978"/>
            <a:ext cx="1256762" cy="351899"/>
            <a:chOff x="11" y="0"/>
            <a:chExt cx="1846353" cy="516988"/>
          </a:xfrm>
        </p:grpSpPr>
        <p:sp>
          <p:nvSpPr>
            <p:cNvPr id="64" name="AutoShape 64"/>
            <p:cNvSpPr/>
            <p:nvPr/>
          </p:nvSpPr>
          <p:spPr>
            <a:xfrm flipV="1">
              <a:off x="11" y="258494"/>
              <a:ext cx="1846353" cy="3175"/>
            </a:xfrm>
            <a:prstGeom prst="line">
              <a:avLst/>
            </a:prstGeom>
            <a:ln w="12700" cap="flat">
              <a:solidFill>
                <a:srgbClr val="000000"/>
              </a:solidFill>
              <a:prstDash val="solid"/>
              <a:headEnd type="none" w="sm" len="sm"/>
              <a:tailEnd type="none" w="sm" len="sm"/>
            </a:ln>
          </p:spPr>
        </p:sp>
        <p:grpSp>
          <p:nvGrpSpPr>
            <p:cNvPr id="65" name="Group 65"/>
            <p:cNvGrpSpPr/>
            <p:nvPr/>
          </p:nvGrpSpPr>
          <p:grpSpPr>
            <a:xfrm>
              <a:off x="270319" y="0"/>
              <a:ext cx="1305736" cy="516988"/>
              <a:chOff x="0" y="0"/>
              <a:chExt cx="350960" cy="138958"/>
            </a:xfrm>
          </p:grpSpPr>
          <p:sp>
            <p:nvSpPr>
              <p:cNvPr id="66" name="Freeform 66"/>
              <p:cNvSpPr/>
              <p:nvPr/>
            </p:nvSpPr>
            <p:spPr>
              <a:xfrm>
                <a:off x="0" y="0"/>
                <a:ext cx="350960" cy="138958"/>
              </a:xfrm>
              <a:custGeom>
                <a:avLst/>
                <a:gdLst/>
                <a:ahLst/>
                <a:cxnLst/>
                <a:rect l="l" t="t" r="r" b="b"/>
                <a:pathLst>
                  <a:path w="350960" h="138958">
                    <a:moveTo>
                      <a:pt x="0" y="0"/>
                    </a:moveTo>
                    <a:lnTo>
                      <a:pt x="350960" y="0"/>
                    </a:lnTo>
                    <a:lnTo>
                      <a:pt x="350960" y="138958"/>
                    </a:lnTo>
                    <a:lnTo>
                      <a:pt x="0" y="138958"/>
                    </a:lnTo>
                    <a:close/>
                  </a:path>
                </a:pathLst>
              </a:custGeom>
              <a:solidFill>
                <a:srgbClr val="FFFFFF"/>
              </a:solidFill>
            </p:spPr>
          </p:sp>
          <p:sp>
            <p:nvSpPr>
              <p:cNvPr id="67" name="TextBox 67"/>
              <p:cNvSpPr txBox="1"/>
              <p:nvPr/>
            </p:nvSpPr>
            <p:spPr>
              <a:xfrm>
                <a:off x="0" y="-19050"/>
                <a:ext cx="350960" cy="158008"/>
              </a:xfrm>
              <a:prstGeom prst="rect">
                <a:avLst/>
              </a:prstGeom>
            </p:spPr>
            <p:txBody>
              <a:bodyPr lIns="46104" tIns="46104" rIns="46104" bIns="46104" rtlCol="0" anchor="ctr"/>
              <a:lstStyle/>
              <a:p>
                <a:pPr algn="ctr">
                  <a:lnSpc>
                    <a:spcPts val="1779"/>
                  </a:lnSpc>
                  <a:spcBef>
                    <a:spcPct val="0"/>
                  </a:spcBef>
                </a:pPr>
                <a:endParaRPr sz="1500"/>
              </a:p>
            </p:txBody>
          </p:sp>
        </p:grpSp>
        <p:sp>
          <p:nvSpPr>
            <p:cNvPr id="68" name="TextBox 68"/>
            <p:cNvSpPr txBox="1"/>
            <p:nvPr/>
          </p:nvSpPr>
          <p:spPr>
            <a:xfrm>
              <a:off x="309465" y="110539"/>
              <a:ext cx="1227446" cy="260938"/>
            </a:xfrm>
            <a:prstGeom prst="rect">
              <a:avLst/>
            </a:prstGeom>
          </p:spPr>
          <p:txBody>
            <a:bodyPr lIns="0" tIns="0" rIns="0" bIns="0" rtlCol="0" anchor="t">
              <a:spAutoFit/>
            </a:bodyPr>
            <a:lstStyle/>
            <a:p>
              <a:pPr algn="ctr">
                <a:lnSpc>
                  <a:spcPts val="1524"/>
                </a:lnSpc>
                <a:spcBef>
                  <a:spcPct val="0"/>
                </a:spcBef>
              </a:pPr>
              <a:r>
                <a:rPr lang="en-US" sz="1089">
                  <a:solidFill>
                    <a:srgbClr val="000000"/>
                  </a:solidFill>
                  <a:latin typeface="Noto Sans JP"/>
                  <a:ea typeface="Noto Sans JP"/>
                  <a:cs typeface="Noto Sans JP"/>
                  <a:sym typeface="Noto Sans JP"/>
                </a:rPr>
                <a:t>ロゼワイン</a:t>
              </a:r>
            </a:p>
          </p:txBody>
        </p:sp>
      </p:grpSp>
      <p:sp>
        <p:nvSpPr>
          <p:cNvPr id="69" name="TextBox 69"/>
          <p:cNvSpPr txBox="1"/>
          <p:nvPr/>
        </p:nvSpPr>
        <p:spPr>
          <a:xfrm>
            <a:off x="1891579" y="237380"/>
            <a:ext cx="3078019" cy="566502"/>
          </a:xfrm>
          <a:prstGeom prst="rect">
            <a:avLst/>
          </a:prstGeom>
        </p:spPr>
        <p:txBody>
          <a:bodyPr lIns="0" tIns="0" rIns="0" bIns="0" rtlCol="0" anchor="t">
            <a:spAutoFit/>
          </a:bodyPr>
          <a:lstStyle/>
          <a:p>
            <a:pPr algn="ctr">
              <a:lnSpc>
                <a:spcPts val="4796"/>
              </a:lnSpc>
              <a:spcBef>
                <a:spcPct val="0"/>
              </a:spcBef>
            </a:pPr>
            <a:r>
              <a:rPr lang="en-US" sz="3425">
                <a:solidFill>
                  <a:srgbClr val="000000"/>
                </a:solidFill>
                <a:latin typeface="Noto Sans JP"/>
                <a:ea typeface="Noto Sans JP"/>
                <a:cs typeface="Noto Sans JP"/>
                <a:sym typeface="Noto Sans JP"/>
              </a:rPr>
              <a:t>Rose Wine</a:t>
            </a:r>
          </a:p>
        </p:txBody>
      </p:sp>
      <p:sp>
        <p:nvSpPr>
          <p:cNvPr id="70" name="スライド番号プレースホルダー 69">
            <a:extLst>
              <a:ext uri="{FF2B5EF4-FFF2-40B4-BE49-F238E27FC236}">
                <a16:creationId xmlns:a16="http://schemas.microsoft.com/office/drawing/2014/main" id="{BC2B822B-E9A1-285D-41F0-3B926AB75F56}"/>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71" name="スライド番号プレースホルダー 1">
            <a:extLst>
              <a:ext uri="{FF2B5EF4-FFF2-40B4-BE49-F238E27FC236}">
                <a16:creationId xmlns:a16="http://schemas.microsoft.com/office/drawing/2014/main" id="{3F4AFB26-3E9B-9FEF-B09C-F182CAF98128}"/>
              </a:ext>
            </a:extLst>
          </p:cNvPr>
          <p:cNvSpPr txBox="1">
            <a:spLocks/>
          </p:cNvSpPr>
          <p:nvPr/>
        </p:nvSpPr>
        <p:spPr>
          <a:xfrm>
            <a:off x="3198268" y="9301197"/>
            <a:ext cx="488576" cy="338239"/>
          </a:xfrm>
          <a:prstGeom prst="rect">
            <a:avLst/>
          </a:prstGeom>
        </p:spPr>
        <p:txBody>
          <a:bodyPr vert="horz" lIns="91440" tIns="45720" rIns="91440" bIns="45720" rtlCol="0" anchor="ctr"/>
          <a:lstStyle>
            <a:defPPr>
              <a:defRPr lang="en-US"/>
            </a:defPPr>
            <a:lvl1pPr marL="0" algn="r" defTabSz="839876" rtl="0" eaLnBrk="1" latinLnBrk="0" hangingPunct="1">
              <a:defRPr sz="1089" kern="1200">
                <a:solidFill>
                  <a:schemeClr val="tx1">
                    <a:tint val="75000"/>
                  </a:schemeClr>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a:lstStyle>
          <a:p>
            <a:pPr algn="ctr"/>
            <a:fld id="{B6F15528-21DE-4FAA-801E-634DDDAF4B2B}" type="slidenum">
              <a:rPr lang="en-US" smtClean="0">
                <a:solidFill>
                  <a:schemeClr val="tx1"/>
                </a:solidFill>
                <a:latin typeface="Noto Sans JP" panose="020B0200000000000000" pitchFamily="50" charset="-128"/>
                <a:ea typeface="Noto Sans JP" panose="020B0200000000000000" pitchFamily="50" charset="-128"/>
              </a:rPr>
              <a:pPr algn="ctr"/>
              <a:t>5</a:t>
            </a:fld>
            <a:endParaRPr lang="en-US" dirty="0">
              <a:solidFill>
                <a:schemeClr val="tx1"/>
              </a:solidFill>
              <a:latin typeface="Noto Sans JP" panose="020B0200000000000000" pitchFamily="50" charset="-128"/>
              <a:ea typeface="Noto Sans JP" panose="020B02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198268" y="9470317"/>
            <a:ext cx="464642" cy="0"/>
          </a:xfrm>
          <a:prstGeom prst="line">
            <a:avLst/>
          </a:prstGeom>
          <a:ln w="9525" cap="flat">
            <a:solidFill>
              <a:srgbClr val="000000"/>
            </a:solidFill>
            <a:prstDash val="solid"/>
            <a:headEnd type="none" w="sm" len="sm"/>
            <a:tailEnd type="none" w="sm" len="sm"/>
          </a:ln>
        </p:spPr>
      </p:sp>
      <p:grpSp>
        <p:nvGrpSpPr>
          <p:cNvPr id="3" name="Group 3"/>
          <p:cNvGrpSpPr/>
          <p:nvPr/>
        </p:nvGrpSpPr>
        <p:grpSpPr>
          <a:xfrm>
            <a:off x="3326225" y="9260167"/>
            <a:ext cx="208728" cy="347937"/>
            <a:chOff x="0" y="-28575"/>
            <a:chExt cx="82422" cy="137393"/>
          </a:xfrm>
        </p:grpSpPr>
        <p:sp>
          <p:nvSpPr>
            <p:cNvPr id="4" name="Freeform 4"/>
            <p:cNvSpPr/>
            <p:nvPr/>
          </p:nvSpPr>
          <p:spPr>
            <a:xfrm>
              <a:off x="0" y="0"/>
              <a:ext cx="82422" cy="108818"/>
            </a:xfrm>
            <a:custGeom>
              <a:avLst/>
              <a:gdLst/>
              <a:ahLst/>
              <a:cxnLst/>
              <a:rect l="l" t="t" r="r" b="b"/>
              <a:pathLst>
                <a:path w="82422" h="108818">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id="5" name="TextBox 5"/>
            <p:cNvSpPr txBox="1"/>
            <p:nvPr/>
          </p:nvSpPr>
          <p:spPr>
            <a:xfrm>
              <a:off x="0" y="-28575"/>
              <a:ext cx="82422" cy="137393"/>
            </a:xfrm>
            <a:prstGeom prst="rect">
              <a:avLst/>
            </a:prstGeom>
          </p:spPr>
          <p:txBody>
            <a:bodyPr lIns="46104" tIns="46104" rIns="46104" bIns="46104" rtlCol="0" anchor="ctr"/>
            <a:lstStyle/>
            <a:p>
              <a:pPr algn="ctr">
                <a:lnSpc>
                  <a:spcPts val="1524"/>
                </a:lnSpc>
              </a:pPr>
              <a:endParaRPr sz="1500"/>
            </a:p>
          </p:txBody>
        </p:sp>
      </p:grpSp>
      <p:grpSp>
        <p:nvGrpSpPr>
          <p:cNvPr id="7" name="Group 7"/>
          <p:cNvGrpSpPr/>
          <p:nvPr/>
        </p:nvGrpSpPr>
        <p:grpSpPr>
          <a:xfrm>
            <a:off x="361835" y="2142061"/>
            <a:ext cx="5928777" cy="529574"/>
            <a:chOff x="0" y="-28575"/>
            <a:chExt cx="8710179" cy="778016"/>
          </a:xfrm>
        </p:grpSpPr>
        <p:sp>
          <p:nvSpPr>
            <p:cNvPr id="8" name="TextBox 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モンテプルチャーノ・ダブルッツォ / カンティーナ・オイジー</a:t>
              </a:r>
            </a:p>
          </p:txBody>
        </p:sp>
        <p:sp>
          <p:nvSpPr>
            <p:cNvPr id="9" name="TextBox 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Montepulciano d’Abruzzo / Cantina Oisy</a:t>
              </a:r>
            </a:p>
          </p:txBody>
        </p:sp>
        <p:sp>
          <p:nvSpPr>
            <p:cNvPr id="10" name="TextBox 1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￥1,980/Bottle</a:t>
              </a:r>
            </a:p>
          </p:txBody>
        </p:sp>
        <p:sp>
          <p:nvSpPr>
            <p:cNvPr id="11" name="TextBox 1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柔らかなタンニンとジューシーで豊かな果実味 ｜（イタリア・アブルッツォ）</a:t>
              </a:r>
            </a:p>
          </p:txBody>
        </p:sp>
      </p:grpSp>
      <p:grpSp>
        <p:nvGrpSpPr>
          <p:cNvPr id="12" name="Group 12"/>
          <p:cNvGrpSpPr/>
          <p:nvPr/>
        </p:nvGrpSpPr>
        <p:grpSpPr>
          <a:xfrm>
            <a:off x="361835" y="5621961"/>
            <a:ext cx="5928777" cy="529574"/>
            <a:chOff x="0" y="-28575"/>
            <a:chExt cx="8710179" cy="778016"/>
          </a:xfrm>
        </p:grpSpPr>
        <p:sp>
          <p:nvSpPr>
            <p:cNvPr id="13" name="TextBox 1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マルベック・レゼルヴァ / ボデガ・オイジー</a:t>
              </a:r>
            </a:p>
          </p:txBody>
        </p:sp>
        <p:sp>
          <p:nvSpPr>
            <p:cNvPr id="14" name="TextBox 1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Malbec Reserva / Bodega Oisy</a:t>
              </a:r>
            </a:p>
          </p:txBody>
        </p:sp>
        <p:sp>
          <p:nvSpPr>
            <p:cNvPr id="15" name="TextBox 1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￥6,980/Bottle</a:t>
              </a:r>
            </a:p>
          </p:txBody>
        </p:sp>
        <p:sp>
          <p:nvSpPr>
            <p:cNvPr id="16" name="TextBox 1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凝縮した果実味とスパイスが織りなす濃厚さ ｜（アルゼンチン・メンドーサ）</a:t>
              </a:r>
            </a:p>
          </p:txBody>
        </p:sp>
      </p:grpSp>
      <p:grpSp>
        <p:nvGrpSpPr>
          <p:cNvPr id="17" name="Group 17"/>
          <p:cNvGrpSpPr/>
          <p:nvPr/>
        </p:nvGrpSpPr>
        <p:grpSpPr>
          <a:xfrm>
            <a:off x="361835" y="6289143"/>
            <a:ext cx="5928777" cy="529574"/>
            <a:chOff x="0" y="-28575"/>
            <a:chExt cx="8710179" cy="778016"/>
          </a:xfrm>
        </p:grpSpPr>
        <p:sp>
          <p:nvSpPr>
            <p:cNvPr id="18" name="TextBox 1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キャンティ・クラッシコ / テヌータ・オイジー</a:t>
              </a:r>
            </a:p>
          </p:txBody>
        </p:sp>
        <p:sp>
          <p:nvSpPr>
            <p:cNvPr id="19" name="TextBox 1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2020 Chianti Classico / Tenuta Oisy</a:t>
              </a:r>
            </a:p>
          </p:txBody>
        </p:sp>
        <p:sp>
          <p:nvSpPr>
            <p:cNvPr id="20" name="TextBox 2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￥6,980/Bottle</a:t>
              </a:r>
            </a:p>
          </p:txBody>
        </p:sp>
        <p:sp>
          <p:nvSpPr>
            <p:cNvPr id="21" name="TextBox 2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エキス的な果実味と細やかなタンニンでバランス感の良い一本｜（イタリア・トスカーナ）</a:t>
              </a:r>
            </a:p>
          </p:txBody>
        </p:sp>
      </p:grpSp>
      <p:grpSp>
        <p:nvGrpSpPr>
          <p:cNvPr id="22" name="Group 22"/>
          <p:cNvGrpSpPr/>
          <p:nvPr/>
        </p:nvGrpSpPr>
        <p:grpSpPr>
          <a:xfrm>
            <a:off x="361835" y="6996735"/>
            <a:ext cx="5928777" cy="529574"/>
            <a:chOff x="0" y="-28575"/>
            <a:chExt cx="8710179" cy="778016"/>
          </a:xfrm>
        </p:grpSpPr>
        <p:sp>
          <p:nvSpPr>
            <p:cNvPr id="23" name="TextBox 2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ピノ・ノワール / オイジー・エステート</a:t>
              </a:r>
            </a:p>
          </p:txBody>
        </p:sp>
        <p:sp>
          <p:nvSpPr>
            <p:cNvPr id="24" name="TextBox 2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Pinot Noir / Oisy Estate</a:t>
              </a:r>
            </a:p>
          </p:txBody>
        </p:sp>
        <p:sp>
          <p:nvSpPr>
            <p:cNvPr id="25" name="TextBox 2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￥7,980/Bottle</a:t>
              </a:r>
            </a:p>
          </p:txBody>
        </p:sp>
        <p:sp>
          <p:nvSpPr>
            <p:cNvPr id="26" name="TextBox 2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明るい果実味と滑らかな質感と華やかな香味 ｜（ニュージーランド・マールボロ）</a:t>
              </a:r>
            </a:p>
          </p:txBody>
        </p:sp>
      </p:grpSp>
      <p:grpSp>
        <p:nvGrpSpPr>
          <p:cNvPr id="27" name="Group 27"/>
          <p:cNvGrpSpPr/>
          <p:nvPr/>
        </p:nvGrpSpPr>
        <p:grpSpPr>
          <a:xfrm>
            <a:off x="361835" y="7684122"/>
            <a:ext cx="5928777" cy="529574"/>
            <a:chOff x="0" y="-28575"/>
            <a:chExt cx="8710179" cy="778016"/>
          </a:xfrm>
        </p:grpSpPr>
        <p:sp>
          <p:nvSpPr>
            <p:cNvPr id="28" name="TextBox 2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カベルネ・ソーヴィニヨン・レゼルヴ / オイジー・エステート</a:t>
              </a:r>
            </a:p>
          </p:txBody>
        </p:sp>
        <p:sp>
          <p:nvSpPr>
            <p:cNvPr id="29" name="TextBox 2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2020 Cabernet Sauvignon Reserve / Oisy Estate </a:t>
              </a:r>
            </a:p>
          </p:txBody>
        </p:sp>
        <p:sp>
          <p:nvSpPr>
            <p:cNvPr id="30" name="TextBox 3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￥8,980/Bottle</a:t>
              </a:r>
            </a:p>
          </p:txBody>
        </p:sp>
        <p:sp>
          <p:nvSpPr>
            <p:cNvPr id="31" name="TextBox 3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カシスのような濃厚な香りとタンニンの力強さ ｜（アメリカ・カリフォルニア）</a:t>
              </a:r>
            </a:p>
          </p:txBody>
        </p:sp>
      </p:grpSp>
      <p:grpSp>
        <p:nvGrpSpPr>
          <p:cNvPr id="32" name="Group 32"/>
          <p:cNvGrpSpPr/>
          <p:nvPr/>
        </p:nvGrpSpPr>
        <p:grpSpPr>
          <a:xfrm>
            <a:off x="361835" y="2872413"/>
            <a:ext cx="5928777" cy="529574"/>
            <a:chOff x="0" y="-28575"/>
            <a:chExt cx="8710179" cy="778016"/>
          </a:xfrm>
        </p:grpSpPr>
        <p:sp>
          <p:nvSpPr>
            <p:cNvPr id="33" name="TextBox 3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コート・デュ・ローヌ・ルージュ / ドメーヌ・オイジー</a:t>
              </a:r>
            </a:p>
          </p:txBody>
        </p:sp>
        <p:sp>
          <p:nvSpPr>
            <p:cNvPr id="34" name="TextBox 3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Côtes du Rhône Rouge / Domaine Oisy</a:t>
              </a:r>
            </a:p>
          </p:txBody>
        </p:sp>
        <p:sp>
          <p:nvSpPr>
            <p:cNvPr id="35" name="TextBox 3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￥2,980/Bottle</a:t>
              </a:r>
            </a:p>
          </p:txBody>
        </p:sp>
        <p:sp>
          <p:nvSpPr>
            <p:cNvPr id="36" name="TextBox 3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スパイス感と果実味が調和する親しみやすい赤 ｜（フランス・ローヌ）</a:t>
              </a:r>
            </a:p>
          </p:txBody>
        </p:sp>
      </p:grpSp>
      <p:grpSp>
        <p:nvGrpSpPr>
          <p:cNvPr id="37" name="Group 37"/>
          <p:cNvGrpSpPr/>
          <p:nvPr/>
        </p:nvGrpSpPr>
        <p:grpSpPr>
          <a:xfrm>
            <a:off x="361835" y="3559800"/>
            <a:ext cx="5928777" cy="529574"/>
            <a:chOff x="0" y="-28575"/>
            <a:chExt cx="8710179" cy="778016"/>
          </a:xfrm>
        </p:grpSpPr>
        <p:sp>
          <p:nvSpPr>
            <p:cNvPr id="38" name="TextBox 3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ガルナッチャ・ホーヴェン / ボデガ・オイジー</a:t>
              </a:r>
            </a:p>
          </p:txBody>
        </p:sp>
        <p:sp>
          <p:nvSpPr>
            <p:cNvPr id="39" name="TextBox 3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2022 Garnacha Joven / Bodega Oisy</a:t>
              </a:r>
            </a:p>
          </p:txBody>
        </p:sp>
        <p:sp>
          <p:nvSpPr>
            <p:cNvPr id="40" name="TextBox 4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￥3,980/Bottle</a:t>
              </a:r>
            </a:p>
          </p:txBody>
        </p:sp>
        <p:sp>
          <p:nvSpPr>
            <p:cNvPr id="41" name="TextBox 4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若々しいベリー系の香りと軽やかな味わい ｜（スペイン・ナバーラ）</a:t>
              </a:r>
            </a:p>
          </p:txBody>
        </p:sp>
      </p:grpSp>
      <p:grpSp>
        <p:nvGrpSpPr>
          <p:cNvPr id="42" name="Group 42"/>
          <p:cNvGrpSpPr/>
          <p:nvPr/>
        </p:nvGrpSpPr>
        <p:grpSpPr>
          <a:xfrm>
            <a:off x="361835" y="4247187"/>
            <a:ext cx="5928777" cy="529574"/>
            <a:chOff x="0" y="-28575"/>
            <a:chExt cx="8710179" cy="778016"/>
          </a:xfrm>
        </p:grpSpPr>
        <p:sp>
          <p:nvSpPr>
            <p:cNvPr id="43" name="TextBox 4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ピノ・ノワール / ドメーヌ・オイジー</a:t>
              </a:r>
            </a:p>
          </p:txBody>
        </p:sp>
        <p:sp>
          <p:nvSpPr>
            <p:cNvPr id="44" name="TextBox 4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Pinot Noir / Domaine Oisy</a:t>
              </a:r>
            </a:p>
          </p:txBody>
        </p:sp>
        <p:sp>
          <p:nvSpPr>
            <p:cNvPr id="45" name="TextBox 4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￥4,980/Bottle</a:t>
              </a:r>
            </a:p>
          </p:txBody>
        </p:sp>
        <p:sp>
          <p:nvSpPr>
            <p:cNvPr id="46" name="TextBox 4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赤果実の優美さと暖かい果実感が同居する赤 ｜（フランス・ラングドック）</a:t>
              </a:r>
            </a:p>
          </p:txBody>
        </p:sp>
      </p:grpSp>
      <p:grpSp>
        <p:nvGrpSpPr>
          <p:cNvPr id="47" name="Group 47"/>
          <p:cNvGrpSpPr/>
          <p:nvPr/>
        </p:nvGrpSpPr>
        <p:grpSpPr>
          <a:xfrm>
            <a:off x="361835" y="4911557"/>
            <a:ext cx="5928777" cy="529574"/>
            <a:chOff x="0" y="-28575"/>
            <a:chExt cx="8710179" cy="778016"/>
          </a:xfrm>
        </p:grpSpPr>
        <p:sp>
          <p:nvSpPr>
            <p:cNvPr id="48" name="TextBox 48"/>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ツヴァイゲルト / ヴァイングート・オイジー</a:t>
              </a:r>
            </a:p>
          </p:txBody>
        </p:sp>
        <p:sp>
          <p:nvSpPr>
            <p:cNvPr id="49" name="TextBox 4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2021 Zweigelt / Weingut Oisy</a:t>
              </a:r>
            </a:p>
          </p:txBody>
        </p:sp>
        <p:sp>
          <p:nvSpPr>
            <p:cNvPr id="50" name="TextBox 5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￥5,980/Bottle</a:t>
              </a:r>
            </a:p>
          </p:txBody>
        </p:sp>
        <p:sp>
          <p:nvSpPr>
            <p:cNvPr id="51" name="TextBox 5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チェリーの果実味と爽やかな酸味 ｜（オーストリア・ニーダーエスターライヒ）</a:t>
              </a:r>
            </a:p>
          </p:txBody>
        </p:sp>
      </p:grpSp>
      <p:grpSp>
        <p:nvGrpSpPr>
          <p:cNvPr id="52" name="Group 52"/>
          <p:cNvGrpSpPr/>
          <p:nvPr/>
        </p:nvGrpSpPr>
        <p:grpSpPr>
          <a:xfrm>
            <a:off x="361835" y="8371509"/>
            <a:ext cx="5928777" cy="529574"/>
            <a:chOff x="0" y="-28575"/>
            <a:chExt cx="8710179" cy="778016"/>
          </a:xfrm>
        </p:grpSpPr>
        <p:sp>
          <p:nvSpPr>
            <p:cNvPr id="53" name="TextBox 53"/>
            <p:cNvSpPr txBox="1"/>
            <p:nvPr/>
          </p:nvSpPr>
          <p:spPr>
            <a:xfrm>
              <a:off x="489681"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ジュヴレ＝シャンベルタン / ドメーヌ・オイジー</a:t>
              </a:r>
            </a:p>
          </p:txBody>
        </p:sp>
        <p:sp>
          <p:nvSpPr>
            <p:cNvPr id="54" name="TextBox 5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2019 Gevrey-Chambertin / Domaine Oisy </a:t>
              </a:r>
            </a:p>
          </p:txBody>
        </p:sp>
        <p:sp>
          <p:nvSpPr>
            <p:cNvPr id="55" name="TextBox 5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￥9,980/Bottle</a:t>
              </a:r>
            </a:p>
          </p:txBody>
        </p:sp>
        <p:sp>
          <p:nvSpPr>
            <p:cNvPr id="56" name="TextBox 5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複雑なエレガントさと果実の力強さを備えたポテンシャルワイン ｜（フランス・ブルゴーニュ）</a:t>
              </a:r>
            </a:p>
          </p:txBody>
        </p:sp>
      </p:grpSp>
      <p:grpSp>
        <p:nvGrpSpPr>
          <p:cNvPr id="57" name="Group 57"/>
          <p:cNvGrpSpPr/>
          <p:nvPr/>
        </p:nvGrpSpPr>
        <p:grpSpPr>
          <a:xfrm>
            <a:off x="361835" y="1517803"/>
            <a:ext cx="5928777" cy="494996"/>
            <a:chOff x="0" y="-28575"/>
            <a:chExt cx="8710179" cy="727216"/>
          </a:xfrm>
        </p:grpSpPr>
        <p:sp>
          <p:nvSpPr>
            <p:cNvPr id="58" name="TextBox 58"/>
            <p:cNvSpPr txBox="1"/>
            <p:nvPr/>
          </p:nvSpPr>
          <p:spPr>
            <a:xfrm>
              <a:off x="0" y="258186"/>
              <a:ext cx="775613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ワイン名 / 造り手名 /（日本語）</a:t>
              </a:r>
            </a:p>
          </p:txBody>
        </p:sp>
        <p:sp>
          <p:nvSpPr>
            <p:cNvPr id="59" name="TextBox 5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Vintage /  Wine name / Wine Maker (Alphabet)</a:t>
              </a:r>
            </a:p>
          </p:txBody>
        </p:sp>
        <p:sp>
          <p:nvSpPr>
            <p:cNvPr id="60" name="TextBox 6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値段</a:t>
              </a:r>
            </a:p>
          </p:txBody>
        </p:sp>
        <p:sp>
          <p:nvSpPr>
            <p:cNvPr id="61" name="TextBox 61"/>
            <p:cNvSpPr txBox="1"/>
            <p:nvPr/>
          </p:nvSpPr>
          <p:spPr>
            <a:xfrm>
              <a:off x="5788015" y="506471"/>
              <a:ext cx="2221367"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コメント |  (国・地域)</a:t>
              </a:r>
            </a:p>
          </p:txBody>
        </p:sp>
      </p:grpSp>
      <p:sp>
        <p:nvSpPr>
          <p:cNvPr id="62" name="TextBox 62"/>
          <p:cNvSpPr txBox="1"/>
          <p:nvPr/>
        </p:nvSpPr>
        <p:spPr>
          <a:xfrm>
            <a:off x="4223422" y="9368208"/>
            <a:ext cx="2405066" cy="152799"/>
          </a:xfrm>
          <a:prstGeom prst="rect">
            <a:avLst/>
          </a:prstGeom>
        </p:spPr>
        <p:txBody>
          <a:bodyPr lIns="0" tIns="0" rIns="0" bIns="0" rtlCol="0" anchor="t">
            <a:spAutoFit/>
          </a:bodyPr>
          <a:lstStyle/>
          <a:p>
            <a:pPr algn="ctr">
              <a:lnSpc>
                <a:spcPts val="1271"/>
              </a:lnSpc>
              <a:spcBef>
                <a:spcPct val="0"/>
              </a:spcBef>
            </a:pPr>
            <a:r>
              <a:rPr lang="en-US" sz="908">
                <a:solidFill>
                  <a:srgbClr val="000000"/>
                </a:solidFill>
                <a:latin typeface="Noto Sans JP"/>
                <a:ea typeface="Noto Sans JP"/>
                <a:cs typeface="Noto Sans JP"/>
                <a:sym typeface="Noto Sans JP"/>
              </a:rPr>
              <a:t>価格は税込みです。   -Tax include</a:t>
            </a:r>
          </a:p>
        </p:txBody>
      </p:sp>
      <p:grpSp>
        <p:nvGrpSpPr>
          <p:cNvPr id="63" name="Group 63"/>
          <p:cNvGrpSpPr/>
          <p:nvPr/>
        </p:nvGrpSpPr>
        <p:grpSpPr>
          <a:xfrm>
            <a:off x="2802207" y="818978"/>
            <a:ext cx="1256762" cy="351899"/>
            <a:chOff x="11" y="0"/>
            <a:chExt cx="1846353" cy="516988"/>
          </a:xfrm>
        </p:grpSpPr>
        <p:sp>
          <p:nvSpPr>
            <p:cNvPr id="64" name="AutoShape 64"/>
            <p:cNvSpPr/>
            <p:nvPr/>
          </p:nvSpPr>
          <p:spPr>
            <a:xfrm flipV="1">
              <a:off x="11" y="258494"/>
              <a:ext cx="1846353" cy="3175"/>
            </a:xfrm>
            <a:prstGeom prst="line">
              <a:avLst/>
            </a:prstGeom>
            <a:ln w="12700" cap="flat">
              <a:solidFill>
                <a:srgbClr val="000000"/>
              </a:solidFill>
              <a:prstDash val="solid"/>
              <a:headEnd type="none" w="sm" len="sm"/>
              <a:tailEnd type="none" w="sm" len="sm"/>
            </a:ln>
          </p:spPr>
        </p:sp>
        <p:grpSp>
          <p:nvGrpSpPr>
            <p:cNvPr id="65" name="Group 65"/>
            <p:cNvGrpSpPr/>
            <p:nvPr/>
          </p:nvGrpSpPr>
          <p:grpSpPr>
            <a:xfrm>
              <a:off x="270319" y="0"/>
              <a:ext cx="1305736" cy="516988"/>
              <a:chOff x="0" y="0"/>
              <a:chExt cx="350960" cy="138958"/>
            </a:xfrm>
          </p:grpSpPr>
          <p:sp>
            <p:nvSpPr>
              <p:cNvPr id="66" name="Freeform 66"/>
              <p:cNvSpPr/>
              <p:nvPr/>
            </p:nvSpPr>
            <p:spPr>
              <a:xfrm>
                <a:off x="0" y="0"/>
                <a:ext cx="350960" cy="138958"/>
              </a:xfrm>
              <a:custGeom>
                <a:avLst/>
                <a:gdLst/>
                <a:ahLst/>
                <a:cxnLst/>
                <a:rect l="l" t="t" r="r" b="b"/>
                <a:pathLst>
                  <a:path w="350960" h="138958">
                    <a:moveTo>
                      <a:pt x="0" y="0"/>
                    </a:moveTo>
                    <a:lnTo>
                      <a:pt x="350960" y="0"/>
                    </a:lnTo>
                    <a:lnTo>
                      <a:pt x="350960" y="138958"/>
                    </a:lnTo>
                    <a:lnTo>
                      <a:pt x="0" y="138958"/>
                    </a:lnTo>
                    <a:close/>
                  </a:path>
                </a:pathLst>
              </a:custGeom>
              <a:solidFill>
                <a:srgbClr val="FFFFFF"/>
              </a:solidFill>
            </p:spPr>
          </p:sp>
          <p:sp>
            <p:nvSpPr>
              <p:cNvPr id="67" name="TextBox 67"/>
              <p:cNvSpPr txBox="1"/>
              <p:nvPr/>
            </p:nvSpPr>
            <p:spPr>
              <a:xfrm>
                <a:off x="0" y="-19050"/>
                <a:ext cx="350960" cy="158008"/>
              </a:xfrm>
              <a:prstGeom prst="rect">
                <a:avLst/>
              </a:prstGeom>
            </p:spPr>
            <p:txBody>
              <a:bodyPr lIns="46104" tIns="46104" rIns="46104" bIns="46104" rtlCol="0" anchor="ctr"/>
              <a:lstStyle/>
              <a:p>
                <a:pPr algn="ctr">
                  <a:lnSpc>
                    <a:spcPts val="1779"/>
                  </a:lnSpc>
                  <a:spcBef>
                    <a:spcPct val="0"/>
                  </a:spcBef>
                </a:pPr>
                <a:endParaRPr sz="1500"/>
              </a:p>
            </p:txBody>
          </p:sp>
        </p:grpSp>
        <p:sp>
          <p:nvSpPr>
            <p:cNvPr id="68" name="TextBox 68"/>
            <p:cNvSpPr txBox="1"/>
            <p:nvPr/>
          </p:nvSpPr>
          <p:spPr>
            <a:xfrm>
              <a:off x="309465" y="110539"/>
              <a:ext cx="1227446" cy="260938"/>
            </a:xfrm>
            <a:prstGeom prst="rect">
              <a:avLst/>
            </a:prstGeom>
          </p:spPr>
          <p:txBody>
            <a:bodyPr lIns="0" tIns="0" rIns="0" bIns="0" rtlCol="0" anchor="t">
              <a:spAutoFit/>
            </a:bodyPr>
            <a:lstStyle/>
            <a:p>
              <a:pPr algn="ctr">
                <a:lnSpc>
                  <a:spcPts val="1524"/>
                </a:lnSpc>
                <a:spcBef>
                  <a:spcPct val="0"/>
                </a:spcBef>
              </a:pPr>
              <a:r>
                <a:rPr lang="en-US" sz="1089">
                  <a:solidFill>
                    <a:srgbClr val="000000"/>
                  </a:solidFill>
                  <a:latin typeface="Noto Sans JP"/>
                  <a:ea typeface="Noto Sans JP"/>
                  <a:cs typeface="Noto Sans JP"/>
                  <a:sym typeface="Noto Sans JP"/>
                </a:rPr>
                <a:t>赤ワイン</a:t>
              </a:r>
            </a:p>
          </p:txBody>
        </p:sp>
      </p:grpSp>
      <p:sp>
        <p:nvSpPr>
          <p:cNvPr id="69" name="TextBox 69"/>
          <p:cNvSpPr txBox="1"/>
          <p:nvPr/>
        </p:nvSpPr>
        <p:spPr>
          <a:xfrm>
            <a:off x="1891579" y="237380"/>
            <a:ext cx="3078019" cy="566502"/>
          </a:xfrm>
          <a:prstGeom prst="rect">
            <a:avLst/>
          </a:prstGeom>
        </p:spPr>
        <p:txBody>
          <a:bodyPr lIns="0" tIns="0" rIns="0" bIns="0" rtlCol="0" anchor="t">
            <a:spAutoFit/>
          </a:bodyPr>
          <a:lstStyle/>
          <a:p>
            <a:pPr algn="ctr">
              <a:lnSpc>
                <a:spcPts val="4796"/>
              </a:lnSpc>
              <a:spcBef>
                <a:spcPct val="0"/>
              </a:spcBef>
            </a:pPr>
            <a:r>
              <a:rPr lang="en-US" sz="3425">
                <a:solidFill>
                  <a:srgbClr val="000000"/>
                </a:solidFill>
                <a:latin typeface="Noto Sans JP"/>
                <a:ea typeface="Noto Sans JP"/>
                <a:cs typeface="Noto Sans JP"/>
                <a:sym typeface="Noto Sans JP"/>
              </a:rPr>
              <a:t>Red Wine</a:t>
            </a:r>
          </a:p>
        </p:txBody>
      </p:sp>
      <p:sp>
        <p:nvSpPr>
          <p:cNvPr id="70" name="スライド番号プレースホルダー 69">
            <a:extLst>
              <a:ext uri="{FF2B5EF4-FFF2-40B4-BE49-F238E27FC236}">
                <a16:creationId xmlns:a16="http://schemas.microsoft.com/office/drawing/2014/main" id="{67783542-2EB6-04ED-7FC4-50BA4150BE37}"/>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71" name="スライド番号プレースホルダー 1">
            <a:extLst>
              <a:ext uri="{FF2B5EF4-FFF2-40B4-BE49-F238E27FC236}">
                <a16:creationId xmlns:a16="http://schemas.microsoft.com/office/drawing/2014/main" id="{F080161C-484E-CACC-7DDF-635DB995F863}"/>
              </a:ext>
            </a:extLst>
          </p:cNvPr>
          <p:cNvSpPr txBox="1">
            <a:spLocks/>
          </p:cNvSpPr>
          <p:nvPr/>
        </p:nvSpPr>
        <p:spPr>
          <a:xfrm>
            <a:off x="3198268" y="9301197"/>
            <a:ext cx="488576" cy="338239"/>
          </a:xfrm>
          <a:prstGeom prst="rect">
            <a:avLst/>
          </a:prstGeom>
        </p:spPr>
        <p:txBody>
          <a:bodyPr vert="horz" lIns="91440" tIns="45720" rIns="91440" bIns="45720" rtlCol="0" anchor="ctr"/>
          <a:lstStyle>
            <a:defPPr>
              <a:defRPr lang="en-US"/>
            </a:defPPr>
            <a:lvl1pPr marL="0" algn="r" defTabSz="839876" rtl="0" eaLnBrk="1" latinLnBrk="0" hangingPunct="1">
              <a:defRPr sz="1089" kern="1200">
                <a:solidFill>
                  <a:schemeClr val="tx1">
                    <a:tint val="75000"/>
                  </a:schemeClr>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a:lstStyle>
          <a:p>
            <a:pPr algn="ctr"/>
            <a:fld id="{B6F15528-21DE-4FAA-801E-634DDDAF4B2B}" type="slidenum">
              <a:rPr lang="en-US" smtClean="0">
                <a:solidFill>
                  <a:schemeClr val="tx1"/>
                </a:solidFill>
                <a:latin typeface="Noto Sans JP" panose="020B0200000000000000" pitchFamily="50" charset="-128"/>
                <a:ea typeface="Noto Sans JP" panose="020B0200000000000000" pitchFamily="50" charset="-128"/>
              </a:rPr>
              <a:pPr algn="ctr"/>
              <a:t>6</a:t>
            </a:fld>
            <a:endParaRPr lang="en-US" dirty="0">
              <a:solidFill>
                <a:schemeClr val="tx1"/>
              </a:solidFill>
              <a:latin typeface="Noto Sans JP" panose="020B0200000000000000" pitchFamily="50" charset="-128"/>
              <a:ea typeface="Noto Sans JP" panose="020B02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198268" y="9470317"/>
            <a:ext cx="464642" cy="0"/>
          </a:xfrm>
          <a:prstGeom prst="line">
            <a:avLst/>
          </a:prstGeom>
          <a:ln w="9525" cap="flat">
            <a:solidFill>
              <a:srgbClr val="000000"/>
            </a:solidFill>
            <a:prstDash val="solid"/>
            <a:headEnd type="none" w="sm" len="sm"/>
            <a:tailEnd type="none" w="sm" len="sm"/>
          </a:ln>
        </p:spPr>
      </p:sp>
      <p:grpSp>
        <p:nvGrpSpPr>
          <p:cNvPr id="3" name="Group 3"/>
          <p:cNvGrpSpPr/>
          <p:nvPr/>
        </p:nvGrpSpPr>
        <p:grpSpPr>
          <a:xfrm>
            <a:off x="3326225" y="9332531"/>
            <a:ext cx="208728" cy="275573"/>
            <a:chOff x="0" y="0"/>
            <a:chExt cx="82422" cy="108818"/>
          </a:xfrm>
        </p:grpSpPr>
        <p:sp>
          <p:nvSpPr>
            <p:cNvPr id="4" name="Freeform 4"/>
            <p:cNvSpPr/>
            <p:nvPr/>
          </p:nvSpPr>
          <p:spPr>
            <a:xfrm>
              <a:off x="0" y="0"/>
              <a:ext cx="82422" cy="108818"/>
            </a:xfrm>
            <a:custGeom>
              <a:avLst/>
              <a:gdLst/>
              <a:ahLst/>
              <a:cxnLst/>
              <a:rect l="l" t="t" r="r" b="b"/>
              <a:pathLst>
                <a:path w="82422" h="108818">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id="5" name="TextBox 5"/>
            <p:cNvSpPr txBox="1"/>
            <p:nvPr/>
          </p:nvSpPr>
          <p:spPr>
            <a:xfrm>
              <a:off x="0" y="-28575"/>
              <a:ext cx="82422" cy="137393"/>
            </a:xfrm>
            <a:prstGeom prst="rect">
              <a:avLst/>
            </a:prstGeom>
          </p:spPr>
          <p:txBody>
            <a:bodyPr lIns="46104" tIns="46104" rIns="46104" bIns="46104" rtlCol="0" anchor="ctr"/>
            <a:lstStyle/>
            <a:p>
              <a:pPr algn="ctr">
                <a:lnSpc>
                  <a:spcPts val="1524"/>
                </a:lnSpc>
              </a:pPr>
              <a:endParaRPr sz="1500"/>
            </a:p>
          </p:txBody>
        </p:sp>
      </p:grpSp>
      <p:grpSp>
        <p:nvGrpSpPr>
          <p:cNvPr id="7" name="Group 7"/>
          <p:cNvGrpSpPr/>
          <p:nvPr/>
        </p:nvGrpSpPr>
        <p:grpSpPr>
          <a:xfrm>
            <a:off x="361835" y="2103669"/>
            <a:ext cx="5928777" cy="529574"/>
            <a:chOff x="0" y="-28575"/>
            <a:chExt cx="8710179" cy="778016"/>
          </a:xfrm>
        </p:grpSpPr>
        <p:sp>
          <p:nvSpPr>
            <p:cNvPr id="8" name="TextBox 8"/>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リモンチェッロ・クラッシコ / リクオレリア・オイジー</a:t>
              </a:r>
            </a:p>
          </p:txBody>
        </p:sp>
        <p:sp>
          <p:nvSpPr>
            <p:cNvPr id="9" name="TextBox 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Limoncello Classico / Liquoreria Oisy</a:t>
              </a:r>
            </a:p>
          </p:txBody>
        </p:sp>
        <p:sp>
          <p:nvSpPr>
            <p:cNvPr id="10" name="TextBox 1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11" name="TextBox 1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（レモンの皮を漬け込んだ爽やかなリキュール｜イタリア・アマルフィ｜甘口）</a:t>
              </a:r>
            </a:p>
          </p:txBody>
        </p:sp>
      </p:grpSp>
      <p:grpSp>
        <p:nvGrpSpPr>
          <p:cNvPr id="12" name="Group 12"/>
          <p:cNvGrpSpPr/>
          <p:nvPr/>
        </p:nvGrpSpPr>
        <p:grpSpPr>
          <a:xfrm>
            <a:off x="361835" y="1479412"/>
            <a:ext cx="5928777" cy="494996"/>
            <a:chOff x="0" y="-28575"/>
            <a:chExt cx="8710179" cy="727216"/>
          </a:xfrm>
        </p:grpSpPr>
        <p:sp>
          <p:nvSpPr>
            <p:cNvPr id="13" name="TextBox 13"/>
            <p:cNvSpPr txBox="1"/>
            <p:nvPr/>
          </p:nvSpPr>
          <p:spPr>
            <a:xfrm>
              <a:off x="0" y="258186"/>
              <a:ext cx="775613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ワイン名 / 造り手名 /（日本語）</a:t>
              </a:r>
            </a:p>
          </p:txBody>
        </p:sp>
        <p:sp>
          <p:nvSpPr>
            <p:cNvPr id="14" name="TextBox 1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Vintage /  Wine name / Wine Maker (Alphabet)</a:t>
              </a:r>
            </a:p>
          </p:txBody>
        </p:sp>
        <p:sp>
          <p:nvSpPr>
            <p:cNvPr id="15" name="TextBox 1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値段</a:t>
              </a:r>
            </a:p>
          </p:txBody>
        </p:sp>
        <p:sp>
          <p:nvSpPr>
            <p:cNvPr id="16" name="TextBox 16"/>
            <p:cNvSpPr txBox="1"/>
            <p:nvPr/>
          </p:nvSpPr>
          <p:spPr>
            <a:xfrm>
              <a:off x="5673196" y="506471"/>
              <a:ext cx="233618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 コメント | (国・地域)</a:t>
              </a:r>
            </a:p>
          </p:txBody>
        </p:sp>
      </p:grpSp>
      <p:grpSp>
        <p:nvGrpSpPr>
          <p:cNvPr id="17" name="Group 17"/>
          <p:cNvGrpSpPr/>
          <p:nvPr/>
        </p:nvGrpSpPr>
        <p:grpSpPr>
          <a:xfrm>
            <a:off x="361835" y="2875611"/>
            <a:ext cx="5928777" cy="529574"/>
            <a:chOff x="0" y="-28575"/>
            <a:chExt cx="8710179" cy="778016"/>
          </a:xfrm>
        </p:grpSpPr>
        <p:sp>
          <p:nvSpPr>
            <p:cNvPr id="18" name="TextBox 18"/>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アマーロ・トラディツィオナーレ / カーサ・オイジー</a:t>
              </a:r>
            </a:p>
          </p:txBody>
        </p:sp>
        <p:sp>
          <p:nvSpPr>
            <p:cNvPr id="19" name="TextBox 1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Amaro Tradizionale / Casa Oisy</a:t>
              </a:r>
            </a:p>
          </p:txBody>
        </p:sp>
        <p:sp>
          <p:nvSpPr>
            <p:cNvPr id="20" name="TextBox 2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21" name="TextBox 2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（薬草やスパイスを配合したビターなリキュール｜イタリア・ミラノ｜ビター）</a:t>
              </a:r>
            </a:p>
          </p:txBody>
        </p:sp>
      </p:grpSp>
      <p:grpSp>
        <p:nvGrpSpPr>
          <p:cNvPr id="22" name="Group 22"/>
          <p:cNvGrpSpPr/>
          <p:nvPr/>
        </p:nvGrpSpPr>
        <p:grpSpPr>
          <a:xfrm>
            <a:off x="361835" y="3647554"/>
            <a:ext cx="5928777" cy="529574"/>
            <a:chOff x="0" y="-28575"/>
            <a:chExt cx="8710179" cy="778016"/>
          </a:xfrm>
        </p:grpSpPr>
        <p:sp>
          <p:nvSpPr>
            <p:cNvPr id="23" name="TextBox 23"/>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ロン・アニェホ・レゼルヴァ / オイジー・デスティレリア</a:t>
              </a:r>
            </a:p>
          </p:txBody>
        </p:sp>
        <p:sp>
          <p:nvSpPr>
            <p:cNvPr id="24" name="TextBox 2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Ron Añejo Reserva / Oisy Destilería</a:t>
              </a:r>
            </a:p>
          </p:txBody>
        </p:sp>
        <p:sp>
          <p:nvSpPr>
            <p:cNvPr id="25" name="TextBox 2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26" name="TextBox 2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（熟成されたダークラムで甘みと深みのある味わい｜キューバ・ハバナ｜甘口寄り）</a:t>
              </a:r>
            </a:p>
          </p:txBody>
        </p:sp>
      </p:grpSp>
      <p:grpSp>
        <p:nvGrpSpPr>
          <p:cNvPr id="27" name="Group 27"/>
          <p:cNvGrpSpPr/>
          <p:nvPr/>
        </p:nvGrpSpPr>
        <p:grpSpPr>
          <a:xfrm>
            <a:off x="361835" y="4419497"/>
            <a:ext cx="5928777" cy="529574"/>
            <a:chOff x="0" y="-28575"/>
            <a:chExt cx="8710179" cy="778016"/>
          </a:xfrm>
        </p:grpSpPr>
        <p:sp>
          <p:nvSpPr>
            <p:cNvPr id="28" name="TextBox 28"/>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グラッパ・ディ・ヴィナッチャ / ディスティッレリア・オイジー</a:t>
              </a:r>
            </a:p>
          </p:txBody>
        </p:sp>
        <p:sp>
          <p:nvSpPr>
            <p:cNvPr id="29" name="TextBox 2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Grappa di Vinaccia / Distilleria Oisy</a:t>
              </a:r>
            </a:p>
          </p:txBody>
        </p:sp>
        <p:sp>
          <p:nvSpPr>
            <p:cNvPr id="30" name="TextBox 3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31" name="TextBox 3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（ぶどうの搾りかすから造る力強い蒸留酒｜イタリア・ピエモンテ｜辛口）</a:t>
              </a:r>
            </a:p>
          </p:txBody>
        </p:sp>
      </p:grpSp>
      <p:grpSp>
        <p:nvGrpSpPr>
          <p:cNvPr id="32" name="Group 32"/>
          <p:cNvGrpSpPr/>
          <p:nvPr/>
        </p:nvGrpSpPr>
        <p:grpSpPr>
          <a:xfrm>
            <a:off x="361835" y="5191441"/>
            <a:ext cx="5928777" cy="529574"/>
            <a:chOff x="0" y="-28575"/>
            <a:chExt cx="8710179" cy="778016"/>
          </a:xfrm>
        </p:grpSpPr>
        <p:sp>
          <p:nvSpPr>
            <p:cNvPr id="33" name="TextBox 33"/>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シングルモルト・ウイスキー / オイジー・ディスティラリー</a:t>
              </a:r>
            </a:p>
          </p:txBody>
        </p:sp>
        <p:sp>
          <p:nvSpPr>
            <p:cNvPr id="34" name="TextBox 3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Single Malt Whisky / Oisy Distillery</a:t>
              </a:r>
            </a:p>
          </p:txBody>
        </p:sp>
        <p:sp>
          <p:nvSpPr>
            <p:cNvPr id="35" name="TextBox 3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36" name="TextBox 3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（麦芽のみを原料にしたシングルモルト｜スコットランド・スペイサイド｜辛口）</a:t>
              </a:r>
            </a:p>
          </p:txBody>
        </p:sp>
      </p:grpSp>
      <p:grpSp>
        <p:nvGrpSpPr>
          <p:cNvPr id="37" name="Group 37"/>
          <p:cNvGrpSpPr/>
          <p:nvPr/>
        </p:nvGrpSpPr>
        <p:grpSpPr>
          <a:xfrm>
            <a:off x="361835" y="5963383"/>
            <a:ext cx="5928777" cy="529574"/>
            <a:chOff x="0" y="-28575"/>
            <a:chExt cx="8710179" cy="778016"/>
          </a:xfrm>
        </p:grpSpPr>
        <p:sp>
          <p:nvSpPr>
            <p:cNvPr id="38" name="TextBox 38"/>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シャルトリューズ・ヴェール / アベイ・オイジー</a:t>
              </a:r>
            </a:p>
          </p:txBody>
        </p:sp>
        <p:sp>
          <p:nvSpPr>
            <p:cNvPr id="39" name="TextBox 3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Chartreuse Verte / Abbaye Oisy</a:t>
              </a:r>
            </a:p>
          </p:txBody>
        </p:sp>
        <p:sp>
          <p:nvSpPr>
            <p:cNvPr id="40" name="TextBox 4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41" name="TextBox 41"/>
            <p:cNvSpPr txBox="1"/>
            <p:nvPr/>
          </p:nvSpPr>
          <p:spPr>
            <a:xfrm>
              <a:off x="0" y="557271"/>
              <a:ext cx="7959337"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（修道院発祥の複雑な薬草リキュール｜フランス・グルノーブル｜ビター・薬草風味）</a:t>
              </a:r>
            </a:p>
          </p:txBody>
        </p:sp>
      </p:grpSp>
      <p:grpSp>
        <p:nvGrpSpPr>
          <p:cNvPr id="42" name="Group 42"/>
          <p:cNvGrpSpPr/>
          <p:nvPr/>
        </p:nvGrpSpPr>
        <p:grpSpPr>
          <a:xfrm>
            <a:off x="361835" y="6735326"/>
            <a:ext cx="5928777" cy="529574"/>
            <a:chOff x="0" y="-28575"/>
            <a:chExt cx="8710179" cy="778016"/>
          </a:xfrm>
        </p:grpSpPr>
        <p:sp>
          <p:nvSpPr>
            <p:cNvPr id="43" name="TextBox 43"/>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カルヴァドス・ヴィエイユ・レゼルヴ / シャトー・オイジー</a:t>
              </a:r>
            </a:p>
          </p:txBody>
        </p:sp>
        <p:sp>
          <p:nvSpPr>
            <p:cNvPr id="44" name="TextBox 4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Calvados Vieille Réserve / Château Oisy</a:t>
              </a:r>
            </a:p>
          </p:txBody>
        </p:sp>
        <p:sp>
          <p:nvSpPr>
            <p:cNvPr id="45" name="TextBox 4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46" name="TextBox 46"/>
            <p:cNvSpPr txBox="1"/>
            <p:nvPr/>
          </p:nvSpPr>
          <p:spPr>
            <a:xfrm>
              <a:off x="0" y="557271"/>
              <a:ext cx="7959337"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（リンゴを原料にしたアップルブランデー｜フランス・ノルマンディー｜辛口寄り）</a:t>
              </a:r>
            </a:p>
          </p:txBody>
        </p:sp>
      </p:grpSp>
      <p:grpSp>
        <p:nvGrpSpPr>
          <p:cNvPr id="47" name="Group 47"/>
          <p:cNvGrpSpPr/>
          <p:nvPr/>
        </p:nvGrpSpPr>
        <p:grpSpPr>
          <a:xfrm>
            <a:off x="361835" y="7507269"/>
            <a:ext cx="5928777" cy="529574"/>
            <a:chOff x="0" y="-28575"/>
            <a:chExt cx="8710179" cy="778016"/>
          </a:xfrm>
        </p:grpSpPr>
        <p:sp>
          <p:nvSpPr>
            <p:cNvPr id="48" name="TextBox 48"/>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アルマニャック・ヴュー・ミレジム / ドメーヌ・オイジー</a:t>
              </a:r>
            </a:p>
          </p:txBody>
        </p:sp>
        <p:sp>
          <p:nvSpPr>
            <p:cNvPr id="49" name="TextBox 4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Armagnac Vieux Millésime / Domaine Oisy</a:t>
              </a:r>
            </a:p>
          </p:txBody>
        </p:sp>
        <p:sp>
          <p:nvSpPr>
            <p:cNvPr id="50" name="TextBox 5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51" name="TextBox 5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（コニャックより素朴で力強いブランデー｜フランス・アルマニャック｜辛口）</a:t>
              </a:r>
            </a:p>
          </p:txBody>
        </p:sp>
      </p:grpSp>
      <p:grpSp>
        <p:nvGrpSpPr>
          <p:cNvPr id="52" name="Group 52"/>
          <p:cNvGrpSpPr/>
          <p:nvPr/>
        </p:nvGrpSpPr>
        <p:grpSpPr>
          <a:xfrm>
            <a:off x="361835" y="8279211"/>
            <a:ext cx="5928777" cy="529574"/>
            <a:chOff x="0" y="-28575"/>
            <a:chExt cx="8710179" cy="778016"/>
          </a:xfrm>
        </p:grpSpPr>
        <p:sp>
          <p:nvSpPr>
            <p:cNvPr id="53" name="TextBox 53"/>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コニャック・グランド・レゼルヴ / メゾン・オイジー</a:t>
              </a:r>
            </a:p>
          </p:txBody>
        </p:sp>
        <p:sp>
          <p:nvSpPr>
            <p:cNvPr id="54" name="TextBox 5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Cognac Grande Réserve / Maison Oisy</a:t>
              </a:r>
            </a:p>
          </p:txBody>
        </p:sp>
        <p:sp>
          <p:nvSpPr>
            <p:cNvPr id="55" name="TextBox 5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56" name="TextBox 5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（ぶどうを蒸留して造る世界的に有名なブランデー｜フランス・コニャック｜辛口）</a:t>
              </a:r>
            </a:p>
          </p:txBody>
        </p:sp>
      </p:grpSp>
      <p:sp>
        <p:nvSpPr>
          <p:cNvPr id="57" name="TextBox 57"/>
          <p:cNvSpPr txBox="1"/>
          <p:nvPr/>
        </p:nvSpPr>
        <p:spPr>
          <a:xfrm>
            <a:off x="4223422" y="9368208"/>
            <a:ext cx="2405066" cy="152799"/>
          </a:xfrm>
          <a:prstGeom prst="rect">
            <a:avLst/>
          </a:prstGeom>
        </p:spPr>
        <p:txBody>
          <a:bodyPr lIns="0" tIns="0" rIns="0" bIns="0" rtlCol="0" anchor="t">
            <a:spAutoFit/>
          </a:bodyPr>
          <a:lstStyle/>
          <a:p>
            <a:pPr algn="ctr">
              <a:lnSpc>
                <a:spcPts val="1271"/>
              </a:lnSpc>
              <a:spcBef>
                <a:spcPct val="0"/>
              </a:spcBef>
            </a:pPr>
            <a:r>
              <a:rPr lang="en-US" sz="908">
                <a:solidFill>
                  <a:srgbClr val="000000"/>
                </a:solidFill>
                <a:latin typeface="Noto Sans JP"/>
                <a:ea typeface="Noto Sans JP"/>
                <a:cs typeface="Noto Sans JP"/>
                <a:sym typeface="Noto Sans JP"/>
              </a:rPr>
              <a:t>価格は税込みです。   -Tax include</a:t>
            </a:r>
          </a:p>
        </p:txBody>
      </p:sp>
      <p:grpSp>
        <p:nvGrpSpPr>
          <p:cNvPr id="58" name="Group 58"/>
          <p:cNvGrpSpPr/>
          <p:nvPr/>
        </p:nvGrpSpPr>
        <p:grpSpPr>
          <a:xfrm>
            <a:off x="2802207" y="818978"/>
            <a:ext cx="1256762" cy="351899"/>
            <a:chOff x="11" y="0"/>
            <a:chExt cx="1846353" cy="516988"/>
          </a:xfrm>
        </p:grpSpPr>
        <p:sp>
          <p:nvSpPr>
            <p:cNvPr id="59" name="AutoShape 59"/>
            <p:cNvSpPr/>
            <p:nvPr/>
          </p:nvSpPr>
          <p:spPr>
            <a:xfrm flipV="1">
              <a:off x="11" y="258494"/>
              <a:ext cx="1846353" cy="3175"/>
            </a:xfrm>
            <a:prstGeom prst="line">
              <a:avLst/>
            </a:prstGeom>
            <a:ln w="12700" cap="flat">
              <a:solidFill>
                <a:srgbClr val="000000"/>
              </a:solidFill>
              <a:prstDash val="solid"/>
              <a:headEnd type="none" w="sm" len="sm"/>
              <a:tailEnd type="none" w="sm" len="sm"/>
            </a:ln>
          </p:spPr>
        </p:sp>
        <p:grpSp>
          <p:nvGrpSpPr>
            <p:cNvPr id="60" name="Group 60"/>
            <p:cNvGrpSpPr/>
            <p:nvPr/>
          </p:nvGrpSpPr>
          <p:grpSpPr>
            <a:xfrm>
              <a:off x="270319" y="0"/>
              <a:ext cx="1305736" cy="516988"/>
              <a:chOff x="0" y="0"/>
              <a:chExt cx="350960" cy="138958"/>
            </a:xfrm>
          </p:grpSpPr>
          <p:sp>
            <p:nvSpPr>
              <p:cNvPr id="61" name="Freeform 61"/>
              <p:cNvSpPr/>
              <p:nvPr/>
            </p:nvSpPr>
            <p:spPr>
              <a:xfrm>
                <a:off x="0" y="0"/>
                <a:ext cx="350960" cy="138958"/>
              </a:xfrm>
              <a:custGeom>
                <a:avLst/>
                <a:gdLst/>
                <a:ahLst/>
                <a:cxnLst/>
                <a:rect l="l" t="t" r="r" b="b"/>
                <a:pathLst>
                  <a:path w="350960" h="138958">
                    <a:moveTo>
                      <a:pt x="0" y="0"/>
                    </a:moveTo>
                    <a:lnTo>
                      <a:pt x="350960" y="0"/>
                    </a:lnTo>
                    <a:lnTo>
                      <a:pt x="350960" y="138958"/>
                    </a:lnTo>
                    <a:lnTo>
                      <a:pt x="0" y="138958"/>
                    </a:lnTo>
                    <a:close/>
                  </a:path>
                </a:pathLst>
              </a:custGeom>
              <a:solidFill>
                <a:srgbClr val="FFFFFF"/>
              </a:solidFill>
            </p:spPr>
          </p:sp>
          <p:sp>
            <p:nvSpPr>
              <p:cNvPr id="62" name="TextBox 62"/>
              <p:cNvSpPr txBox="1"/>
              <p:nvPr/>
            </p:nvSpPr>
            <p:spPr>
              <a:xfrm>
                <a:off x="0" y="-19050"/>
                <a:ext cx="350960" cy="158008"/>
              </a:xfrm>
              <a:prstGeom prst="rect">
                <a:avLst/>
              </a:prstGeom>
            </p:spPr>
            <p:txBody>
              <a:bodyPr lIns="46104" tIns="46104" rIns="46104" bIns="46104" rtlCol="0" anchor="ctr"/>
              <a:lstStyle/>
              <a:p>
                <a:pPr algn="ctr">
                  <a:lnSpc>
                    <a:spcPts val="1779"/>
                  </a:lnSpc>
                  <a:spcBef>
                    <a:spcPct val="0"/>
                  </a:spcBef>
                </a:pPr>
                <a:endParaRPr sz="1500"/>
              </a:p>
            </p:txBody>
          </p:sp>
        </p:grpSp>
        <p:sp>
          <p:nvSpPr>
            <p:cNvPr id="63" name="TextBox 63"/>
            <p:cNvSpPr txBox="1"/>
            <p:nvPr/>
          </p:nvSpPr>
          <p:spPr>
            <a:xfrm>
              <a:off x="309465" y="110539"/>
              <a:ext cx="1227446" cy="260938"/>
            </a:xfrm>
            <a:prstGeom prst="rect">
              <a:avLst/>
            </a:prstGeom>
          </p:spPr>
          <p:txBody>
            <a:bodyPr lIns="0" tIns="0" rIns="0" bIns="0" rtlCol="0" anchor="t">
              <a:spAutoFit/>
            </a:bodyPr>
            <a:lstStyle/>
            <a:p>
              <a:pPr algn="ctr">
                <a:lnSpc>
                  <a:spcPts val="1524"/>
                </a:lnSpc>
                <a:spcBef>
                  <a:spcPct val="0"/>
                </a:spcBef>
              </a:pPr>
              <a:r>
                <a:rPr lang="en-US" sz="1089">
                  <a:solidFill>
                    <a:srgbClr val="000000"/>
                  </a:solidFill>
                  <a:latin typeface="Noto Sans JP"/>
                  <a:ea typeface="Noto Sans JP"/>
                  <a:cs typeface="Noto Sans JP"/>
                  <a:sym typeface="Noto Sans JP"/>
                </a:rPr>
                <a:t>食後酒</a:t>
              </a:r>
            </a:p>
          </p:txBody>
        </p:sp>
      </p:grpSp>
      <p:sp>
        <p:nvSpPr>
          <p:cNvPr id="64" name="TextBox 64"/>
          <p:cNvSpPr txBox="1"/>
          <p:nvPr/>
        </p:nvSpPr>
        <p:spPr>
          <a:xfrm>
            <a:off x="1891579" y="237380"/>
            <a:ext cx="3078019" cy="566502"/>
          </a:xfrm>
          <a:prstGeom prst="rect">
            <a:avLst/>
          </a:prstGeom>
        </p:spPr>
        <p:txBody>
          <a:bodyPr lIns="0" tIns="0" rIns="0" bIns="0" rtlCol="0" anchor="t">
            <a:spAutoFit/>
          </a:bodyPr>
          <a:lstStyle/>
          <a:p>
            <a:pPr algn="ctr">
              <a:lnSpc>
                <a:spcPts val="4796"/>
              </a:lnSpc>
              <a:spcBef>
                <a:spcPct val="0"/>
              </a:spcBef>
            </a:pPr>
            <a:r>
              <a:rPr lang="en-US" sz="3425">
                <a:solidFill>
                  <a:srgbClr val="000000"/>
                </a:solidFill>
                <a:latin typeface="Noto Sans JP"/>
                <a:ea typeface="Noto Sans JP"/>
                <a:cs typeface="Noto Sans JP"/>
                <a:sym typeface="Noto Sans JP"/>
              </a:rPr>
              <a:t>Digestif</a:t>
            </a:r>
          </a:p>
        </p:txBody>
      </p:sp>
      <p:sp>
        <p:nvSpPr>
          <p:cNvPr id="65" name="スライド番号プレースホルダー 64">
            <a:extLst>
              <a:ext uri="{FF2B5EF4-FFF2-40B4-BE49-F238E27FC236}">
                <a16:creationId xmlns:a16="http://schemas.microsoft.com/office/drawing/2014/main" id="{29BB5071-B646-5764-B484-993F41599AF9}"/>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67" name="スライド番号プレースホルダー 1">
            <a:extLst>
              <a:ext uri="{FF2B5EF4-FFF2-40B4-BE49-F238E27FC236}">
                <a16:creationId xmlns:a16="http://schemas.microsoft.com/office/drawing/2014/main" id="{F7B75D43-E953-38D8-5F0B-B6A4E2AC1A51}"/>
              </a:ext>
            </a:extLst>
          </p:cNvPr>
          <p:cNvSpPr txBox="1">
            <a:spLocks/>
          </p:cNvSpPr>
          <p:nvPr/>
        </p:nvSpPr>
        <p:spPr>
          <a:xfrm>
            <a:off x="3198268" y="9301197"/>
            <a:ext cx="488576" cy="338239"/>
          </a:xfrm>
          <a:prstGeom prst="rect">
            <a:avLst/>
          </a:prstGeom>
        </p:spPr>
        <p:txBody>
          <a:bodyPr vert="horz" lIns="91440" tIns="45720" rIns="91440" bIns="45720" rtlCol="0" anchor="ctr"/>
          <a:lstStyle>
            <a:defPPr>
              <a:defRPr lang="en-US"/>
            </a:defPPr>
            <a:lvl1pPr marL="0" algn="r" defTabSz="839876" rtl="0" eaLnBrk="1" latinLnBrk="0" hangingPunct="1">
              <a:defRPr sz="1089" kern="1200">
                <a:solidFill>
                  <a:schemeClr val="tx1">
                    <a:tint val="75000"/>
                  </a:schemeClr>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a:lstStyle>
          <a:p>
            <a:pPr algn="ctr"/>
            <a:fld id="{B6F15528-21DE-4FAA-801E-634DDDAF4B2B}" type="slidenum">
              <a:rPr lang="en-US" smtClean="0">
                <a:solidFill>
                  <a:schemeClr val="tx1"/>
                </a:solidFill>
                <a:latin typeface="Noto Sans JP" panose="020B0200000000000000" pitchFamily="50" charset="-128"/>
                <a:ea typeface="Noto Sans JP" panose="020B0200000000000000" pitchFamily="50" charset="-128"/>
              </a:rPr>
              <a:pPr algn="ctr"/>
              <a:t>7</a:t>
            </a:fld>
            <a:endParaRPr lang="en-US" dirty="0">
              <a:solidFill>
                <a:schemeClr val="tx1"/>
              </a:solidFill>
              <a:latin typeface="Noto Sans JP" panose="020B0200000000000000" pitchFamily="50" charset="-128"/>
              <a:ea typeface="Noto Sans JP" panose="020B02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198268" y="9470317"/>
            <a:ext cx="464642" cy="0"/>
          </a:xfrm>
          <a:prstGeom prst="line">
            <a:avLst/>
          </a:prstGeom>
          <a:ln w="9525" cap="flat">
            <a:solidFill>
              <a:srgbClr val="000000"/>
            </a:solidFill>
            <a:prstDash val="solid"/>
            <a:headEnd type="none" w="sm" len="sm"/>
            <a:tailEnd type="none" w="sm" len="sm"/>
          </a:ln>
        </p:spPr>
      </p:sp>
      <p:grpSp>
        <p:nvGrpSpPr>
          <p:cNvPr id="3" name="Group 3"/>
          <p:cNvGrpSpPr/>
          <p:nvPr/>
        </p:nvGrpSpPr>
        <p:grpSpPr>
          <a:xfrm>
            <a:off x="3326225" y="9332531"/>
            <a:ext cx="208728" cy="275573"/>
            <a:chOff x="0" y="0"/>
            <a:chExt cx="82422" cy="108818"/>
          </a:xfrm>
        </p:grpSpPr>
        <p:sp>
          <p:nvSpPr>
            <p:cNvPr id="4" name="Freeform 4"/>
            <p:cNvSpPr/>
            <p:nvPr/>
          </p:nvSpPr>
          <p:spPr>
            <a:xfrm>
              <a:off x="0" y="0"/>
              <a:ext cx="82422" cy="108818"/>
            </a:xfrm>
            <a:custGeom>
              <a:avLst/>
              <a:gdLst/>
              <a:ahLst/>
              <a:cxnLst/>
              <a:rect l="l" t="t" r="r" b="b"/>
              <a:pathLst>
                <a:path w="82422" h="108818">
                  <a:moveTo>
                    <a:pt x="41211" y="0"/>
                  </a:moveTo>
                  <a:lnTo>
                    <a:pt x="41211" y="0"/>
                  </a:lnTo>
                  <a:cubicBezTo>
                    <a:pt x="52141" y="0"/>
                    <a:pt x="62623" y="4342"/>
                    <a:pt x="70352" y="12070"/>
                  </a:cubicBezTo>
                  <a:cubicBezTo>
                    <a:pt x="78080" y="19799"/>
                    <a:pt x="82422" y="30281"/>
                    <a:pt x="82422" y="41211"/>
                  </a:cubicBezTo>
                  <a:lnTo>
                    <a:pt x="82422" y="67607"/>
                  </a:lnTo>
                  <a:cubicBezTo>
                    <a:pt x="82422" y="90367"/>
                    <a:pt x="63971" y="108818"/>
                    <a:pt x="41211" y="108818"/>
                  </a:cubicBezTo>
                  <a:lnTo>
                    <a:pt x="41211" y="108818"/>
                  </a:lnTo>
                  <a:cubicBezTo>
                    <a:pt x="18451" y="108818"/>
                    <a:pt x="0" y="90367"/>
                    <a:pt x="0" y="67607"/>
                  </a:cubicBezTo>
                  <a:lnTo>
                    <a:pt x="0" y="41211"/>
                  </a:lnTo>
                  <a:cubicBezTo>
                    <a:pt x="0" y="18451"/>
                    <a:pt x="18451" y="0"/>
                    <a:pt x="41211" y="0"/>
                  </a:cubicBezTo>
                  <a:close/>
                </a:path>
              </a:pathLst>
            </a:custGeom>
            <a:solidFill>
              <a:srgbClr val="FFFFFF"/>
            </a:solidFill>
          </p:spPr>
        </p:sp>
        <p:sp>
          <p:nvSpPr>
            <p:cNvPr id="5" name="TextBox 5"/>
            <p:cNvSpPr txBox="1"/>
            <p:nvPr/>
          </p:nvSpPr>
          <p:spPr>
            <a:xfrm>
              <a:off x="0" y="-28575"/>
              <a:ext cx="82422" cy="137393"/>
            </a:xfrm>
            <a:prstGeom prst="rect">
              <a:avLst/>
            </a:prstGeom>
          </p:spPr>
          <p:txBody>
            <a:bodyPr lIns="46104" tIns="46104" rIns="46104" bIns="46104" rtlCol="0" anchor="ctr"/>
            <a:lstStyle/>
            <a:p>
              <a:pPr algn="ctr">
                <a:lnSpc>
                  <a:spcPts val="1524"/>
                </a:lnSpc>
              </a:pPr>
              <a:endParaRPr sz="1500"/>
            </a:p>
          </p:txBody>
        </p:sp>
      </p:grpSp>
      <p:grpSp>
        <p:nvGrpSpPr>
          <p:cNvPr id="7" name="Group 7"/>
          <p:cNvGrpSpPr/>
          <p:nvPr/>
        </p:nvGrpSpPr>
        <p:grpSpPr>
          <a:xfrm>
            <a:off x="361835" y="2103669"/>
            <a:ext cx="5928777" cy="529574"/>
            <a:chOff x="0" y="-28575"/>
            <a:chExt cx="8710179" cy="778016"/>
          </a:xfrm>
        </p:grpSpPr>
        <p:sp>
          <p:nvSpPr>
            <p:cNvPr id="8" name="TextBox 8"/>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ソーテルヌ / シャトー・オイジー</a:t>
              </a:r>
            </a:p>
          </p:txBody>
        </p:sp>
        <p:sp>
          <p:nvSpPr>
            <p:cNvPr id="9" name="TextBox 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Sauternes / Château Oisy</a:t>
              </a:r>
            </a:p>
          </p:txBody>
        </p:sp>
        <p:sp>
          <p:nvSpPr>
            <p:cNvPr id="10" name="TextBox 1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11" name="TextBox 1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（貴腐ぶどうから造られる黄金色の極甘口ワイン｜フランス・ボルドー｜甘口）</a:t>
              </a:r>
            </a:p>
          </p:txBody>
        </p:sp>
      </p:grpSp>
      <p:grpSp>
        <p:nvGrpSpPr>
          <p:cNvPr id="12" name="Group 12"/>
          <p:cNvGrpSpPr/>
          <p:nvPr/>
        </p:nvGrpSpPr>
        <p:grpSpPr>
          <a:xfrm>
            <a:off x="361835" y="1479412"/>
            <a:ext cx="5928777" cy="494996"/>
            <a:chOff x="0" y="-28575"/>
            <a:chExt cx="8710179" cy="727216"/>
          </a:xfrm>
        </p:grpSpPr>
        <p:sp>
          <p:nvSpPr>
            <p:cNvPr id="13" name="TextBox 13"/>
            <p:cNvSpPr txBox="1"/>
            <p:nvPr/>
          </p:nvSpPr>
          <p:spPr>
            <a:xfrm>
              <a:off x="0" y="258186"/>
              <a:ext cx="7756138"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ワイン名 / 造り手名 /（日本語）</a:t>
              </a:r>
            </a:p>
          </p:txBody>
        </p:sp>
        <p:sp>
          <p:nvSpPr>
            <p:cNvPr id="14" name="TextBox 1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Vintage /  Wine name / Wine Maker (Alphabet)</a:t>
              </a:r>
            </a:p>
          </p:txBody>
        </p:sp>
        <p:sp>
          <p:nvSpPr>
            <p:cNvPr id="15" name="TextBox 1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値段</a:t>
              </a:r>
            </a:p>
          </p:txBody>
        </p:sp>
        <p:sp>
          <p:nvSpPr>
            <p:cNvPr id="16" name="TextBox 16"/>
            <p:cNvSpPr txBox="1"/>
            <p:nvPr/>
          </p:nvSpPr>
          <p:spPr>
            <a:xfrm>
              <a:off x="5814850" y="506471"/>
              <a:ext cx="2194533"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コメント |  (国・地域)</a:t>
              </a:r>
            </a:p>
          </p:txBody>
        </p:sp>
      </p:grpSp>
      <p:grpSp>
        <p:nvGrpSpPr>
          <p:cNvPr id="17" name="Group 17"/>
          <p:cNvGrpSpPr/>
          <p:nvPr/>
        </p:nvGrpSpPr>
        <p:grpSpPr>
          <a:xfrm>
            <a:off x="361835" y="2875611"/>
            <a:ext cx="5928777" cy="529574"/>
            <a:chOff x="0" y="-28575"/>
            <a:chExt cx="8710179" cy="778016"/>
          </a:xfrm>
        </p:grpSpPr>
        <p:sp>
          <p:nvSpPr>
            <p:cNvPr id="18" name="TextBox 18"/>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モンバジャック / ドメーヌ・オイジー</a:t>
              </a:r>
            </a:p>
          </p:txBody>
        </p:sp>
        <p:sp>
          <p:nvSpPr>
            <p:cNvPr id="19" name="TextBox 1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Monbazillac / Domaine Oisy</a:t>
              </a:r>
            </a:p>
          </p:txBody>
        </p:sp>
        <p:sp>
          <p:nvSpPr>
            <p:cNvPr id="20" name="TextBox 2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21" name="TextBox 21"/>
            <p:cNvSpPr txBox="1"/>
            <p:nvPr/>
          </p:nvSpPr>
          <p:spPr>
            <a:xfrm>
              <a:off x="0" y="557271"/>
              <a:ext cx="7959337"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（ソーテルヌに似たスタイルで親しみやすい貴腐ワイン｜フランス・南西地方｜甘口）</a:t>
              </a:r>
            </a:p>
          </p:txBody>
        </p:sp>
      </p:grpSp>
      <p:grpSp>
        <p:nvGrpSpPr>
          <p:cNvPr id="22" name="Group 22"/>
          <p:cNvGrpSpPr/>
          <p:nvPr/>
        </p:nvGrpSpPr>
        <p:grpSpPr>
          <a:xfrm>
            <a:off x="361835" y="3647554"/>
            <a:ext cx="5928777" cy="529574"/>
            <a:chOff x="0" y="-28575"/>
            <a:chExt cx="8710179" cy="778016"/>
          </a:xfrm>
        </p:grpSpPr>
        <p:sp>
          <p:nvSpPr>
            <p:cNvPr id="23" name="TextBox 23"/>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ヴァン・ド・パイユ / ドメーヌ・オイジー</a:t>
              </a:r>
            </a:p>
          </p:txBody>
        </p:sp>
        <p:sp>
          <p:nvSpPr>
            <p:cNvPr id="24" name="TextBox 2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Vin de Paille / Domaine Oisy</a:t>
              </a:r>
            </a:p>
          </p:txBody>
        </p:sp>
        <p:sp>
          <p:nvSpPr>
            <p:cNvPr id="25" name="TextBox 2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26" name="TextBox 2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（干しぶどうを使った濃密で蜂蜜のような甘口ワイン｜フランス・ジュラ｜甘口）</a:t>
              </a:r>
            </a:p>
          </p:txBody>
        </p:sp>
      </p:grpSp>
      <p:grpSp>
        <p:nvGrpSpPr>
          <p:cNvPr id="27" name="Group 27"/>
          <p:cNvGrpSpPr/>
          <p:nvPr/>
        </p:nvGrpSpPr>
        <p:grpSpPr>
          <a:xfrm>
            <a:off x="361835" y="4419497"/>
            <a:ext cx="5928777" cy="529574"/>
            <a:chOff x="0" y="-28575"/>
            <a:chExt cx="8710179" cy="778016"/>
          </a:xfrm>
        </p:grpSpPr>
        <p:sp>
          <p:nvSpPr>
            <p:cNvPr id="28" name="TextBox 28"/>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ベーレンアウスレーゼ / ヴァイングート・オイジー</a:t>
              </a:r>
            </a:p>
          </p:txBody>
        </p:sp>
        <p:sp>
          <p:nvSpPr>
            <p:cNvPr id="29" name="TextBox 2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Beerenauslese / Weingut Oisy</a:t>
              </a:r>
            </a:p>
          </p:txBody>
        </p:sp>
        <p:sp>
          <p:nvSpPr>
            <p:cNvPr id="30" name="TextBox 3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31" name="TextBox 3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（貴腐ぶどうを含む粒選りから造る濃厚な甘口ワイン｜ドイツ・モーゼル｜甘口）</a:t>
              </a:r>
            </a:p>
          </p:txBody>
        </p:sp>
      </p:grpSp>
      <p:grpSp>
        <p:nvGrpSpPr>
          <p:cNvPr id="32" name="Group 32"/>
          <p:cNvGrpSpPr/>
          <p:nvPr/>
        </p:nvGrpSpPr>
        <p:grpSpPr>
          <a:xfrm>
            <a:off x="361835" y="5191441"/>
            <a:ext cx="5928777" cy="529574"/>
            <a:chOff x="0" y="-28575"/>
            <a:chExt cx="8710179" cy="778016"/>
          </a:xfrm>
        </p:grpSpPr>
        <p:sp>
          <p:nvSpPr>
            <p:cNvPr id="33" name="TextBox 33"/>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トロッケンベーレンアウスレーゼ / ヴァイングート・オイジー</a:t>
              </a:r>
            </a:p>
          </p:txBody>
        </p:sp>
        <p:sp>
          <p:nvSpPr>
            <p:cNvPr id="34" name="TextBox 3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Trockenbeerenauslese / Weingut Oisy</a:t>
              </a:r>
            </a:p>
          </p:txBody>
        </p:sp>
        <p:sp>
          <p:nvSpPr>
            <p:cNvPr id="35" name="TextBox 3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36" name="TextBox 3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（貴腐ぶどう100％使用の極甘口ワイン｜ドイツ・ラインガウ｜甘口）</a:t>
              </a:r>
            </a:p>
          </p:txBody>
        </p:sp>
      </p:grpSp>
      <p:grpSp>
        <p:nvGrpSpPr>
          <p:cNvPr id="37" name="Group 37"/>
          <p:cNvGrpSpPr/>
          <p:nvPr/>
        </p:nvGrpSpPr>
        <p:grpSpPr>
          <a:xfrm>
            <a:off x="361835" y="5963383"/>
            <a:ext cx="5928777" cy="529574"/>
            <a:chOff x="0" y="-28575"/>
            <a:chExt cx="8710179" cy="778016"/>
          </a:xfrm>
        </p:grpSpPr>
        <p:sp>
          <p:nvSpPr>
            <p:cNvPr id="38" name="TextBox 38"/>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アイスワイン / ヴァイングート・オイジー</a:t>
              </a:r>
            </a:p>
          </p:txBody>
        </p:sp>
        <p:sp>
          <p:nvSpPr>
            <p:cNvPr id="39" name="TextBox 3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Eiswein / Weingut Oisy</a:t>
              </a:r>
            </a:p>
          </p:txBody>
        </p:sp>
        <p:sp>
          <p:nvSpPr>
            <p:cNvPr id="40" name="TextBox 4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41" name="TextBox 41"/>
            <p:cNvSpPr txBox="1"/>
            <p:nvPr/>
          </p:nvSpPr>
          <p:spPr>
            <a:xfrm>
              <a:off x="45144" y="557271"/>
              <a:ext cx="7914195"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（凍結葡萄から造る酸と甘さのワイン｜オーストリア・ニーダーエスターライヒ｜甘口）</a:t>
              </a:r>
            </a:p>
          </p:txBody>
        </p:sp>
      </p:grpSp>
      <p:grpSp>
        <p:nvGrpSpPr>
          <p:cNvPr id="42" name="Group 42"/>
          <p:cNvGrpSpPr/>
          <p:nvPr/>
        </p:nvGrpSpPr>
        <p:grpSpPr>
          <a:xfrm>
            <a:off x="361835" y="6735326"/>
            <a:ext cx="5928777" cy="529574"/>
            <a:chOff x="0" y="-28575"/>
            <a:chExt cx="8710179" cy="778016"/>
          </a:xfrm>
        </p:grpSpPr>
        <p:sp>
          <p:nvSpPr>
            <p:cNvPr id="43" name="TextBox 43"/>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ヴィンサント / テヌータ・オイジー</a:t>
              </a:r>
            </a:p>
          </p:txBody>
        </p:sp>
        <p:sp>
          <p:nvSpPr>
            <p:cNvPr id="44" name="TextBox 4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Vin Santo / Tenuta Oisy</a:t>
              </a:r>
            </a:p>
          </p:txBody>
        </p:sp>
        <p:sp>
          <p:nvSpPr>
            <p:cNvPr id="45" name="TextBox 4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46" name="TextBox 46"/>
            <p:cNvSpPr txBox="1"/>
            <p:nvPr/>
          </p:nvSpPr>
          <p:spPr>
            <a:xfrm>
              <a:off x="0" y="557271"/>
              <a:ext cx="7959337"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（トスカーナ伝統の干しぶどう甘口ワイン｜イタリア・トスカーナ｜甘口）</a:t>
              </a:r>
            </a:p>
          </p:txBody>
        </p:sp>
      </p:grpSp>
      <p:grpSp>
        <p:nvGrpSpPr>
          <p:cNvPr id="47" name="Group 47"/>
          <p:cNvGrpSpPr/>
          <p:nvPr/>
        </p:nvGrpSpPr>
        <p:grpSpPr>
          <a:xfrm>
            <a:off x="361835" y="7507269"/>
            <a:ext cx="5928777" cy="529574"/>
            <a:chOff x="0" y="-28575"/>
            <a:chExt cx="8710179" cy="778016"/>
          </a:xfrm>
        </p:grpSpPr>
        <p:sp>
          <p:nvSpPr>
            <p:cNvPr id="48" name="TextBox 48"/>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パッシート・ディ・パンテッレリア / カンティーナ・オイジー</a:t>
              </a:r>
            </a:p>
          </p:txBody>
        </p:sp>
        <p:sp>
          <p:nvSpPr>
            <p:cNvPr id="49" name="TextBox 49"/>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a:solidFill>
                    <a:srgbClr val="000000"/>
                  </a:solidFill>
                  <a:latin typeface="Noto Sans JP"/>
                  <a:ea typeface="Noto Sans JP"/>
                  <a:cs typeface="Noto Sans JP"/>
                  <a:sym typeface="Noto Sans JP"/>
                </a:rPr>
                <a:t>Passito di Pantelleria / Cantina Oisy</a:t>
              </a:r>
            </a:p>
          </p:txBody>
        </p:sp>
        <p:sp>
          <p:nvSpPr>
            <p:cNvPr id="50" name="TextBox 50"/>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51" name="TextBox 51"/>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a:solidFill>
                    <a:srgbClr val="000000"/>
                  </a:solidFill>
                  <a:latin typeface="Noto Sans JP"/>
                  <a:ea typeface="Noto Sans JP"/>
                  <a:cs typeface="Noto Sans JP"/>
                  <a:sym typeface="Noto Sans JP"/>
                </a:rPr>
                <a:t>（ジビッボ種の干しぶどうから造る芳醇な甘口ワイン｜イタリア・シチリア｜甘口）</a:t>
              </a:r>
            </a:p>
          </p:txBody>
        </p:sp>
      </p:grpSp>
      <p:grpSp>
        <p:nvGrpSpPr>
          <p:cNvPr id="52" name="Group 52"/>
          <p:cNvGrpSpPr/>
          <p:nvPr/>
        </p:nvGrpSpPr>
        <p:grpSpPr>
          <a:xfrm>
            <a:off x="361835" y="8279211"/>
            <a:ext cx="5928777" cy="529574"/>
            <a:chOff x="0" y="-28575"/>
            <a:chExt cx="8710179" cy="778016"/>
          </a:xfrm>
        </p:grpSpPr>
        <p:sp>
          <p:nvSpPr>
            <p:cNvPr id="53" name="TextBox 53"/>
            <p:cNvSpPr txBox="1"/>
            <p:nvPr/>
          </p:nvSpPr>
          <p:spPr>
            <a:xfrm>
              <a:off x="107200" y="258186"/>
              <a:ext cx="7328172" cy="260938"/>
            </a:xfrm>
            <a:prstGeom prst="rect">
              <a:avLst/>
            </a:prstGeom>
          </p:spPr>
          <p:txBody>
            <a:bodyPr lIns="0" tIns="0" rIns="0" bIns="0" rtlCol="0" anchor="t">
              <a:spAutoFit/>
            </a:bodyPr>
            <a:lstStyle/>
            <a:p>
              <a:pPr>
                <a:lnSpc>
                  <a:spcPts val="1524"/>
                </a:lnSpc>
                <a:spcBef>
                  <a:spcPct val="0"/>
                </a:spcBef>
              </a:pPr>
              <a:r>
                <a:rPr lang="en-US" sz="1089" dirty="0" err="1">
                  <a:solidFill>
                    <a:srgbClr val="000000"/>
                  </a:solidFill>
                  <a:latin typeface="Noto Sans JP"/>
                  <a:ea typeface="Noto Sans JP"/>
                  <a:cs typeface="Noto Sans JP"/>
                  <a:sym typeface="Noto Sans JP"/>
                </a:rPr>
                <a:t>ペドロ・ヒメネス・シェリ</a:t>
              </a:r>
              <a:r>
                <a:rPr lang="en-US" sz="1089" dirty="0">
                  <a:solidFill>
                    <a:srgbClr val="000000"/>
                  </a:solidFill>
                  <a:latin typeface="Noto Sans JP"/>
                  <a:ea typeface="Noto Sans JP"/>
                  <a:cs typeface="Noto Sans JP"/>
                  <a:sym typeface="Noto Sans JP"/>
                </a:rPr>
                <a:t>ー / </a:t>
              </a:r>
              <a:r>
                <a:rPr lang="en-US" sz="1089" dirty="0" err="1">
                  <a:solidFill>
                    <a:srgbClr val="000000"/>
                  </a:solidFill>
                  <a:latin typeface="Noto Sans JP"/>
                  <a:ea typeface="Noto Sans JP"/>
                  <a:cs typeface="Noto Sans JP"/>
                  <a:sym typeface="Noto Sans JP"/>
                </a:rPr>
                <a:t>ボデガ・オイジ</a:t>
              </a:r>
              <a:r>
                <a:rPr lang="en-US" sz="1089" dirty="0">
                  <a:solidFill>
                    <a:srgbClr val="000000"/>
                  </a:solidFill>
                  <a:latin typeface="Noto Sans JP"/>
                  <a:ea typeface="Noto Sans JP"/>
                  <a:cs typeface="Noto Sans JP"/>
                  <a:sym typeface="Noto Sans JP"/>
                </a:rPr>
                <a:t>ー</a:t>
              </a:r>
            </a:p>
          </p:txBody>
        </p:sp>
        <p:sp>
          <p:nvSpPr>
            <p:cNvPr id="54" name="TextBox 54"/>
            <p:cNvSpPr txBox="1"/>
            <p:nvPr/>
          </p:nvSpPr>
          <p:spPr>
            <a:xfrm>
              <a:off x="0" y="-28575"/>
              <a:ext cx="7041219" cy="260938"/>
            </a:xfrm>
            <a:prstGeom prst="rect">
              <a:avLst/>
            </a:prstGeom>
          </p:spPr>
          <p:txBody>
            <a:bodyPr lIns="0" tIns="0" rIns="0" bIns="0" rtlCol="0" anchor="t">
              <a:spAutoFit/>
            </a:bodyPr>
            <a:lstStyle/>
            <a:p>
              <a:pPr>
                <a:lnSpc>
                  <a:spcPts val="1524"/>
                </a:lnSpc>
                <a:spcBef>
                  <a:spcPct val="0"/>
                </a:spcBef>
              </a:pPr>
              <a:r>
                <a:rPr lang="en-US" sz="1089" dirty="0">
                  <a:solidFill>
                    <a:srgbClr val="000000"/>
                  </a:solidFill>
                  <a:latin typeface="Noto Sans JP"/>
                  <a:ea typeface="Noto Sans JP"/>
                  <a:cs typeface="Noto Sans JP"/>
                  <a:sym typeface="Noto Sans JP"/>
                </a:rPr>
                <a:t>Pedro Ximénez Sherry / Bodega </a:t>
              </a:r>
              <a:r>
                <a:rPr lang="en-US" sz="1089" dirty="0" err="1">
                  <a:solidFill>
                    <a:srgbClr val="000000"/>
                  </a:solidFill>
                  <a:latin typeface="Noto Sans JP"/>
                  <a:ea typeface="Noto Sans JP"/>
                  <a:cs typeface="Noto Sans JP"/>
                  <a:sym typeface="Noto Sans JP"/>
                </a:rPr>
                <a:t>Oisy</a:t>
              </a:r>
              <a:endParaRPr lang="en-US" sz="1089" dirty="0">
                <a:solidFill>
                  <a:srgbClr val="000000"/>
                </a:solidFill>
                <a:latin typeface="Noto Sans JP"/>
                <a:ea typeface="Noto Sans JP"/>
                <a:cs typeface="Noto Sans JP"/>
                <a:sym typeface="Noto Sans JP"/>
              </a:endParaRPr>
            </a:p>
          </p:txBody>
        </p:sp>
        <p:sp>
          <p:nvSpPr>
            <p:cNvPr id="55" name="TextBox 55"/>
            <p:cNvSpPr txBox="1"/>
            <p:nvPr/>
          </p:nvSpPr>
          <p:spPr>
            <a:xfrm>
              <a:off x="7308587" y="258186"/>
              <a:ext cx="1401592" cy="260938"/>
            </a:xfrm>
            <a:prstGeom prst="rect">
              <a:avLst/>
            </a:prstGeom>
          </p:spPr>
          <p:txBody>
            <a:bodyPr lIns="0" tIns="0" rIns="0" bIns="0" rtlCol="0" anchor="t">
              <a:spAutoFit/>
            </a:bodyPr>
            <a:lstStyle/>
            <a:p>
              <a:pPr algn="r">
                <a:lnSpc>
                  <a:spcPts val="1524"/>
                </a:lnSpc>
                <a:spcBef>
                  <a:spcPct val="0"/>
                </a:spcBef>
              </a:pPr>
              <a:r>
                <a:rPr lang="en-US" sz="1089">
                  <a:solidFill>
                    <a:srgbClr val="000000"/>
                  </a:solidFill>
                  <a:latin typeface="Noto Sans JP"/>
                  <a:ea typeface="Noto Sans JP"/>
                  <a:cs typeface="Noto Sans JP"/>
                  <a:sym typeface="Noto Sans JP"/>
                </a:rPr>
                <a:t>￥900/Glass</a:t>
              </a:r>
            </a:p>
          </p:txBody>
        </p:sp>
        <p:sp>
          <p:nvSpPr>
            <p:cNvPr id="56" name="TextBox 56"/>
            <p:cNvSpPr txBox="1"/>
            <p:nvPr/>
          </p:nvSpPr>
          <p:spPr>
            <a:xfrm>
              <a:off x="203201" y="557271"/>
              <a:ext cx="7756138" cy="192170"/>
            </a:xfrm>
            <a:prstGeom prst="rect">
              <a:avLst/>
            </a:prstGeom>
          </p:spPr>
          <p:txBody>
            <a:bodyPr lIns="0" tIns="0" rIns="0" bIns="0" rtlCol="0" anchor="t">
              <a:spAutoFit/>
            </a:bodyPr>
            <a:lstStyle/>
            <a:p>
              <a:pPr algn="r">
                <a:lnSpc>
                  <a:spcPts val="1144"/>
                </a:lnSpc>
                <a:spcBef>
                  <a:spcPct val="0"/>
                </a:spcBef>
              </a:pPr>
              <a:r>
                <a:rPr lang="en-US" sz="817" dirty="0">
                  <a:solidFill>
                    <a:srgbClr val="000000"/>
                  </a:solidFill>
                  <a:latin typeface="Noto Sans JP"/>
                  <a:ea typeface="Noto Sans JP"/>
                  <a:cs typeface="Noto Sans JP"/>
                  <a:sym typeface="Noto Sans JP"/>
                </a:rPr>
                <a:t>（</a:t>
              </a:r>
              <a:r>
                <a:rPr lang="en-US" sz="817" dirty="0" err="1">
                  <a:solidFill>
                    <a:srgbClr val="000000"/>
                  </a:solidFill>
                  <a:latin typeface="Noto Sans JP"/>
                  <a:ea typeface="Noto Sans JP"/>
                  <a:cs typeface="Noto Sans JP"/>
                  <a:sym typeface="Noto Sans JP"/>
                </a:rPr>
                <a:t>レーズンのように濃密でな極甘口シェリ</a:t>
              </a:r>
              <a:r>
                <a:rPr lang="en-US" sz="817" dirty="0">
                  <a:solidFill>
                    <a:srgbClr val="000000"/>
                  </a:solidFill>
                  <a:latin typeface="Noto Sans JP"/>
                  <a:ea typeface="Noto Sans JP"/>
                  <a:cs typeface="Noto Sans JP"/>
                  <a:sym typeface="Noto Sans JP"/>
                </a:rPr>
                <a:t>ー｜</a:t>
              </a:r>
              <a:r>
                <a:rPr lang="en-US" sz="817" dirty="0" err="1">
                  <a:solidFill>
                    <a:srgbClr val="000000"/>
                  </a:solidFill>
                  <a:latin typeface="Noto Sans JP"/>
                  <a:ea typeface="Noto Sans JP"/>
                  <a:cs typeface="Noto Sans JP"/>
                  <a:sym typeface="Noto Sans JP"/>
                </a:rPr>
                <a:t>スペイン・ヘレス｜甘口</a:t>
              </a:r>
              <a:r>
                <a:rPr lang="en-US" sz="817" dirty="0">
                  <a:solidFill>
                    <a:srgbClr val="000000"/>
                  </a:solidFill>
                  <a:latin typeface="Noto Sans JP"/>
                  <a:ea typeface="Noto Sans JP"/>
                  <a:cs typeface="Noto Sans JP"/>
                  <a:sym typeface="Noto Sans JP"/>
                </a:rPr>
                <a:t>）</a:t>
              </a:r>
            </a:p>
          </p:txBody>
        </p:sp>
      </p:grpSp>
      <p:sp>
        <p:nvSpPr>
          <p:cNvPr id="57" name="TextBox 57"/>
          <p:cNvSpPr txBox="1"/>
          <p:nvPr/>
        </p:nvSpPr>
        <p:spPr>
          <a:xfrm>
            <a:off x="4223422" y="9368208"/>
            <a:ext cx="2405066" cy="152799"/>
          </a:xfrm>
          <a:prstGeom prst="rect">
            <a:avLst/>
          </a:prstGeom>
        </p:spPr>
        <p:txBody>
          <a:bodyPr lIns="0" tIns="0" rIns="0" bIns="0" rtlCol="0" anchor="t">
            <a:spAutoFit/>
          </a:bodyPr>
          <a:lstStyle/>
          <a:p>
            <a:pPr algn="ctr">
              <a:lnSpc>
                <a:spcPts val="1271"/>
              </a:lnSpc>
              <a:spcBef>
                <a:spcPct val="0"/>
              </a:spcBef>
            </a:pPr>
            <a:r>
              <a:rPr lang="en-US" sz="908">
                <a:solidFill>
                  <a:srgbClr val="000000"/>
                </a:solidFill>
                <a:latin typeface="Noto Sans JP"/>
                <a:ea typeface="Noto Sans JP"/>
                <a:cs typeface="Noto Sans JP"/>
                <a:sym typeface="Noto Sans JP"/>
              </a:rPr>
              <a:t>価格は税込みです。   -Tax include</a:t>
            </a:r>
          </a:p>
        </p:txBody>
      </p:sp>
      <p:grpSp>
        <p:nvGrpSpPr>
          <p:cNvPr id="58" name="Group 58"/>
          <p:cNvGrpSpPr/>
          <p:nvPr/>
        </p:nvGrpSpPr>
        <p:grpSpPr>
          <a:xfrm>
            <a:off x="2802207" y="818978"/>
            <a:ext cx="1256762" cy="351899"/>
            <a:chOff x="11" y="0"/>
            <a:chExt cx="1846353" cy="516988"/>
          </a:xfrm>
        </p:grpSpPr>
        <p:sp>
          <p:nvSpPr>
            <p:cNvPr id="59" name="AutoShape 59"/>
            <p:cNvSpPr/>
            <p:nvPr/>
          </p:nvSpPr>
          <p:spPr>
            <a:xfrm flipV="1">
              <a:off x="11" y="258494"/>
              <a:ext cx="1846353" cy="3175"/>
            </a:xfrm>
            <a:prstGeom prst="line">
              <a:avLst/>
            </a:prstGeom>
            <a:ln w="12700" cap="flat">
              <a:solidFill>
                <a:srgbClr val="000000"/>
              </a:solidFill>
              <a:prstDash val="solid"/>
              <a:headEnd type="none" w="sm" len="sm"/>
              <a:tailEnd type="none" w="sm" len="sm"/>
            </a:ln>
          </p:spPr>
        </p:sp>
        <p:grpSp>
          <p:nvGrpSpPr>
            <p:cNvPr id="60" name="Group 60"/>
            <p:cNvGrpSpPr/>
            <p:nvPr/>
          </p:nvGrpSpPr>
          <p:grpSpPr>
            <a:xfrm>
              <a:off x="270319" y="0"/>
              <a:ext cx="1305736" cy="516988"/>
              <a:chOff x="0" y="0"/>
              <a:chExt cx="350960" cy="138958"/>
            </a:xfrm>
          </p:grpSpPr>
          <p:sp>
            <p:nvSpPr>
              <p:cNvPr id="61" name="Freeform 61"/>
              <p:cNvSpPr/>
              <p:nvPr/>
            </p:nvSpPr>
            <p:spPr>
              <a:xfrm>
                <a:off x="0" y="0"/>
                <a:ext cx="350960" cy="138958"/>
              </a:xfrm>
              <a:custGeom>
                <a:avLst/>
                <a:gdLst/>
                <a:ahLst/>
                <a:cxnLst/>
                <a:rect l="l" t="t" r="r" b="b"/>
                <a:pathLst>
                  <a:path w="350960" h="138958">
                    <a:moveTo>
                      <a:pt x="0" y="0"/>
                    </a:moveTo>
                    <a:lnTo>
                      <a:pt x="350960" y="0"/>
                    </a:lnTo>
                    <a:lnTo>
                      <a:pt x="350960" y="138958"/>
                    </a:lnTo>
                    <a:lnTo>
                      <a:pt x="0" y="138958"/>
                    </a:lnTo>
                    <a:close/>
                  </a:path>
                </a:pathLst>
              </a:custGeom>
              <a:solidFill>
                <a:srgbClr val="FFFFFF"/>
              </a:solidFill>
            </p:spPr>
          </p:sp>
          <p:sp>
            <p:nvSpPr>
              <p:cNvPr id="62" name="TextBox 62"/>
              <p:cNvSpPr txBox="1"/>
              <p:nvPr/>
            </p:nvSpPr>
            <p:spPr>
              <a:xfrm>
                <a:off x="0" y="-19050"/>
                <a:ext cx="350960" cy="158008"/>
              </a:xfrm>
              <a:prstGeom prst="rect">
                <a:avLst/>
              </a:prstGeom>
            </p:spPr>
            <p:txBody>
              <a:bodyPr lIns="46104" tIns="46104" rIns="46104" bIns="46104" rtlCol="0" anchor="ctr"/>
              <a:lstStyle/>
              <a:p>
                <a:pPr algn="ctr">
                  <a:lnSpc>
                    <a:spcPts val="1779"/>
                  </a:lnSpc>
                  <a:spcBef>
                    <a:spcPct val="0"/>
                  </a:spcBef>
                </a:pPr>
                <a:endParaRPr sz="1500"/>
              </a:p>
            </p:txBody>
          </p:sp>
        </p:grpSp>
        <p:sp>
          <p:nvSpPr>
            <p:cNvPr id="63" name="TextBox 63"/>
            <p:cNvSpPr txBox="1"/>
            <p:nvPr/>
          </p:nvSpPr>
          <p:spPr>
            <a:xfrm>
              <a:off x="309465" y="110539"/>
              <a:ext cx="1227446" cy="260938"/>
            </a:xfrm>
            <a:prstGeom prst="rect">
              <a:avLst/>
            </a:prstGeom>
          </p:spPr>
          <p:txBody>
            <a:bodyPr lIns="0" tIns="0" rIns="0" bIns="0" rtlCol="0" anchor="t">
              <a:spAutoFit/>
            </a:bodyPr>
            <a:lstStyle/>
            <a:p>
              <a:pPr algn="ctr">
                <a:lnSpc>
                  <a:spcPts val="1524"/>
                </a:lnSpc>
                <a:spcBef>
                  <a:spcPct val="0"/>
                </a:spcBef>
              </a:pPr>
              <a:r>
                <a:rPr lang="en-US" sz="1089">
                  <a:solidFill>
                    <a:srgbClr val="000000"/>
                  </a:solidFill>
                  <a:latin typeface="Noto Sans JP"/>
                  <a:ea typeface="Noto Sans JP"/>
                  <a:cs typeface="Noto Sans JP"/>
                  <a:sym typeface="Noto Sans JP"/>
                </a:rPr>
                <a:t>甘口ワイン</a:t>
              </a:r>
            </a:p>
          </p:txBody>
        </p:sp>
      </p:grpSp>
      <p:sp>
        <p:nvSpPr>
          <p:cNvPr id="64" name="TextBox 64"/>
          <p:cNvSpPr txBox="1"/>
          <p:nvPr/>
        </p:nvSpPr>
        <p:spPr>
          <a:xfrm>
            <a:off x="1891579" y="237380"/>
            <a:ext cx="3078019" cy="566502"/>
          </a:xfrm>
          <a:prstGeom prst="rect">
            <a:avLst/>
          </a:prstGeom>
        </p:spPr>
        <p:txBody>
          <a:bodyPr lIns="0" tIns="0" rIns="0" bIns="0" rtlCol="0" anchor="t">
            <a:spAutoFit/>
          </a:bodyPr>
          <a:lstStyle/>
          <a:p>
            <a:pPr algn="ctr">
              <a:lnSpc>
                <a:spcPts val="4796"/>
              </a:lnSpc>
              <a:spcBef>
                <a:spcPct val="0"/>
              </a:spcBef>
            </a:pPr>
            <a:r>
              <a:rPr lang="en-US" sz="3425">
                <a:solidFill>
                  <a:srgbClr val="000000"/>
                </a:solidFill>
                <a:latin typeface="Noto Sans JP"/>
                <a:ea typeface="Noto Sans JP"/>
                <a:cs typeface="Noto Sans JP"/>
                <a:sym typeface="Noto Sans JP"/>
              </a:rPr>
              <a:t>Dessert Wine</a:t>
            </a:r>
          </a:p>
        </p:txBody>
      </p:sp>
      <p:sp>
        <p:nvSpPr>
          <p:cNvPr id="66" name="スライド番号プレースホルダー 1">
            <a:extLst>
              <a:ext uri="{FF2B5EF4-FFF2-40B4-BE49-F238E27FC236}">
                <a16:creationId xmlns:a16="http://schemas.microsoft.com/office/drawing/2014/main" id="{5005AE2F-6FD4-E91C-BCAB-7FC52E508B6A}"/>
              </a:ext>
            </a:extLst>
          </p:cNvPr>
          <p:cNvSpPr>
            <a:spLocks noGrp="1"/>
          </p:cNvSpPr>
          <p:nvPr>
            <p:ph type="sldNum" sz="quarter" idx="12"/>
          </p:nvPr>
        </p:nvSpPr>
        <p:spPr>
          <a:xfrm>
            <a:off x="3198268" y="9301197"/>
            <a:ext cx="488576" cy="338239"/>
          </a:xfrm>
        </p:spPr>
        <p:txBody>
          <a:bodyPr/>
          <a:lstStyle/>
          <a:p>
            <a:pPr algn="ctr"/>
            <a:fld id="{B6F15528-21DE-4FAA-801E-634DDDAF4B2B}" type="slidenum">
              <a:rPr lang="en-US" smtClean="0">
                <a:solidFill>
                  <a:schemeClr val="tx1"/>
                </a:solidFill>
                <a:latin typeface="Noto Sans JP" panose="020B0200000000000000" pitchFamily="50" charset="-128"/>
                <a:ea typeface="Noto Sans JP" panose="020B0200000000000000" pitchFamily="50" charset="-128"/>
              </a:rPr>
              <a:pPr algn="ctr"/>
              <a:t>8</a:t>
            </a:fld>
            <a:endParaRPr lang="en-US" dirty="0">
              <a:solidFill>
                <a:schemeClr val="tx1"/>
              </a:solidFill>
              <a:latin typeface="Noto Sans JP" panose="020B0200000000000000" pitchFamily="50" charset="-128"/>
              <a:ea typeface="Noto Sans JP" panose="020B0200000000000000" pitchFamily="50"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1931</Words>
  <Application>Microsoft Office PowerPoint</Application>
  <PresentationFormat>A4 210 x 297 mm</PresentationFormat>
  <Paragraphs>329</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Calibri</vt:lpstr>
      <vt:lpstr>Arial</vt:lpstr>
      <vt:lpstr>游ゴシック</vt:lpstr>
      <vt:lpstr>Noto Sans JP</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基本のワインリスト</dc:title>
  <cp:lastModifiedBy>Iori Ogawa</cp:lastModifiedBy>
  <cp:revision>4</cp:revision>
  <dcterms:created xsi:type="dcterms:W3CDTF">2006-08-16T00:00:00Z</dcterms:created>
  <dcterms:modified xsi:type="dcterms:W3CDTF">2025-09-29T09:56:39Z</dcterms:modified>
  <dc:identifier>DAGz9degG4g</dc:identifier>
</cp:coreProperties>
</file>